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56" r:id="rId2"/>
  </p:sldIdLst>
  <p:sldSz cx="43891200" cy="3291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7492C474-4FFD-1B90-7D8D-4F2FB91A1A3C}" name="Giles, Taylor" initials="TG" userId="S::TGMARTIN@email.sc.edu::50f5c348-b766-43eb-a0f1-8d23f5bcaeaf" providerId="AD"/>
  <p188:author id="{D402BBB2-5875-2F0F-8566-00C088E07051}" name="Soto-Ramirez, Nelis" initials="NS" userId="S::SOTORAMI@mailbox.sc.edu::db456ef7-7043-4daf-a468-168e7331927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3000A"/>
    <a:srgbClr val="6D1226"/>
    <a:srgbClr val="FFF2E3"/>
    <a:srgbClr val="65780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23B70D4-1D3A-458F-BEE4-2785C3BFFEF5}" v="1" dt="2026-03-08T20:56:57.62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257"/>
    <p:restoredTop sz="94694"/>
  </p:normalViewPr>
  <p:slideViewPr>
    <p:cSldViewPr snapToGrid="0" snapToObjects="1">
      <p:cViewPr varScale="1">
        <p:scale>
          <a:sx n="24" d="100"/>
          <a:sy n="24" d="100"/>
        </p:scale>
        <p:origin x="312" y="1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8/10/relationships/authors" Target="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3750B9-54D0-48CC-9CE5-D1D69D397C25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5AF48F-DD08-4E0F-8F73-01C2A61E40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8177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5AF48F-DD08-4E0F-8F73-01C2A61E40B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5418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5387342"/>
            <a:ext cx="37307520" cy="11460480"/>
          </a:xfrm>
          <a:prstGeom prst="rect">
            <a:avLst/>
          </a:prstGeom>
        </p:spPr>
        <p:txBody>
          <a:bodyPr anchor="b"/>
          <a:lstStyle>
            <a:lvl1pPr algn="ctr"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6400" y="17289782"/>
            <a:ext cx="32918400" cy="794765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1520"/>
            </a:lvl1pPr>
            <a:lvl2pPr marL="2194560" indent="0" algn="ctr">
              <a:buNone/>
              <a:defRPr sz="9600"/>
            </a:lvl2pPr>
            <a:lvl3pPr marL="4389120" indent="0" algn="ctr">
              <a:buNone/>
              <a:defRPr sz="8640"/>
            </a:lvl3pPr>
            <a:lvl4pPr marL="6583680" indent="0" algn="ctr">
              <a:buNone/>
              <a:defRPr sz="7680"/>
            </a:lvl4pPr>
            <a:lvl5pPr marL="8778240" indent="0" algn="ctr">
              <a:buNone/>
              <a:defRPr sz="7680"/>
            </a:lvl5pPr>
            <a:lvl6pPr marL="10972800" indent="0" algn="ctr">
              <a:buNone/>
              <a:defRPr sz="7680"/>
            </a:lvl6pPr>
            <a:lvl7pPr marL="13167360" indent="0" algn="ctr">
              <a:buNone/>
              <a:defRPr sz="7680"/>
            </a:lvl7pPr>
            <a:lvl8pPr marL="15361920" indent="0" algn="ctr">
              <a:buNone/>
              <a:defRPr sz="7680"/>
            </a:lvl8pPr>
            <a:lvl9pPr marL="17556480" indent="0" algn="ctr">
              <a:buNone/>
              <a:defRPr sz="76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017520" y="30510487"/>
            <a:ext cx="9875520" cy="1752600"/>
          </a:xfrm>
          <a:prstGeom prst="rect">
            <a:avLst/>
          </a:prstGeom>
        </p:spPr>
        <p:txBody>
          <a:bodyPr/>
          <a:lstStyle/>
          <a:p>
            <a:fld id="{ACC69483-2065-824C-9173-E1AF42207651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8960" y="30510487"/>
            <a:ext cx="1481328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0998160" y="30510487"/>
            <a:ext cx="9875520" cy="1752600"/>
          </a:xfrm>
          <a:prstGeom prst="rect">
            <a:avLst/>
          </a:prstGeom>
        </p:spPr>
        <p:txBody>
          <a:bodyPr/>
          <a:lstStyle/>
          <a:p>
            <a:fld id="{4FFD537F-B0DA-EC4B-8773-1182E14457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213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0" y="1752607"/>
            <a:ext cx="37856160" cy="6362702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7520" y="8763000"/>
            <a:ext cx="37856160" cy="2088642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017520" y="30510487"/>
            <a:ext cx="9875520" cy="1752600"/>
          </a:xfrm>
          <a:prstGeom prst="rect">
            <a:avLst/>
          </a:prstGeom>
        </p:spPr>
        <p:txBody>
          <a:bodyPr/>
          <a:lstStyle/>
          <a:p>
            <a:fld id="{ACC69483-2065-824C-9173-E1AF42207651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8960" y="30510487"/>
            <a:ext cx="1481328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0998160" y="30510487"/>
            <a:ext cx="9875520" cy="1752600"/>
          </a:xfrm>
          <a:prstGeom prst="rect">
            <a:avLst/>
          </a:prstGeom>
        </p:spPr>
        <p:txBody>
          <a:bodyPr/>
          <a:lstStyle/>
          <a:p>
            <a:fld id="{4FFD537F-B0DA-EC4B-8773-1182E14457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1024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409642" y="1752600"/>
            <a:ext cx="9464040" cy="27896822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7522" y="1752600"/>
            <a:ext cx="27843480" cy="2789682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017520" y="30510487"/>
            <a:ext cx="9875520" cy="1752600"/>
          </a:xfrm>
          <a:prstGeom prst="rect">
            <a:avLst/>
          </a:prstGeom>
        </p:spPr>
        <p:txBody>
          <a:bodyPr/>
          <a:lstStyle/>
          <a:p>
            <a:fld id="{ACC69483-2065-824C-9173-E1AF42207651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8960" y="30510487"/>
            <a:ext cx="1481328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0998160" y="30510487"/>
            <a:ext cx="9875520" cy="1752600"/>
          </a:xfrm>
          <a:prstGeom prst="rect">
            <a:avLst/>
          </a:prstGeom>
        </p:spPr>
        <p:txBody>
          <a:bodyPr/>
          <a:lstStyle/>
          <a:p>
            <a:fld id="{4FFD537F-B0DA-EC4B-8773-1182E14457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13550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0" y="1752607"/>
            <a:ext cx="37856160" cy="6362702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7520" y="8763000"/>
            <a:ext cx="37856160" cy="2088642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017520" y="30510487"/>
            <a:ext cx="9875520" cy="1752600"/>
          </a:xfrm>
          <a:prstGeom prst="rect">
            <a:avLst/>
          </a:prstGeom>
        </p:spPr>
        <p:txBody>
          <a:bodyPr/>
          <a:lstStyle/>
          <a:p>
            <a:fld id="{ACC69483-2065-824C-9173-E1AF42207651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8960" y="30510487"/>
            <a:ext cx="1481328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0998160" y="30510487"/>
            <a:ext cx="9875520" cy="1752600"/>
          </a:xfrm>
          <a:prstGeom prst="rect">
            <a:avLst/>
          </a:prstGeom>
        </p:spPr>
        <p:txBody>
          <a:bodyPr/>
          <a:lstStyle/>
          <a:p>
            <a:fld id="{4FFD537F-B0DA-EC4B-8773-1182E14457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9917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4662" y="8206749"/>
            <a:ext cx="37856160" cy="13693138"/>
          </a:xfrm>
          <a:prstGeom prst="rect">
            <a:avLst/>
          </a:prstGeom>
        </p:spPr>
        <p:txBody>
          <a:bodyPr anchor="b"/>
          <a:lstStyle>
            <a:lvl1pPr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94662" y="22029429"/>
            <a:ext cx="37856160" cy="720089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1520">
                <a:solidFill>
                  <a:schemeClr val="tx1"/>
                </a:solidFill>
              </a:defRPr>
            </a:lvl1pPr>
            <a:lvl2pPr marL="2194560" indent="0">
              <a:buNone/>
              <a:defRPr sz="960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864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017520" y="30510487"/>
            <a:ext cx="9875520" cy="1752600"/>
          </a:xfrm>
          <a:prstGeom prst="rect">
            <a:avLst/>
          </a:prstGeom>
        </p:spPr>
        <p:txBody>
          <a:bodyPr/>
          <a:lstStyle/>
          <a:p>
            <a:fld id="{ACC69483-2065-824C-9173-E1AF42207651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8960" y="30510487"/>
            <a:ext cx="1481328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0998160" y="30510487"/>
            <a:ext cx="9875520" cy="1752600"/>
          </a:xfrm>
          <a:prstGeom prst="rect">
            <a:avLst/>
          </a:prstGeom>
        </p:spPr>
        <p:txBody>
          <a:bodyPr/>
          <a:lstStyle/>
          <a:p>
            <a:fld id="{4FFD537F-B0DA-EC4B-8773-1182E14457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818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0" y="1752607"/>
            <a:ext cx="37856160" cy="6362702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7520" y="8763000"/>
            <a:ext cx="18653760" cy="2088642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219920" y="8763000"/>
            <a:ext cx="18653760" cy="2088642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017520" y="30510487"/>
            <a:ext cx="9875520" cy="1752600"/>
          </a:xfrm>
          <a:prstGeom prst="rect">
            <a:avLst/>
          </a:prstGeom>
        </p:spPr>
        <p:txBody>
          <a:bodyPr/>
          <a:lstStyle/>
          <a:p>
            <a:fld id="{ACC69483-2065-824C-9173-E1AF42207651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538960" y="30510487"/>
            <a:ext cx="1481328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0998160" y="30510487"/>
            <a:ext cx="9875520" cy="1752600"/>
          </a:xfrm>
          <a:prstGeom prst="rect">
            <a:avLst/>
          </a:prstGeom>
        </p:spPr>
        <p:txBody>
          <a:bodyPr/>
          <a:lstStyle/>
          <a:p>
            <a:fld id="{4FFD537F-B0DA-EC4B-8773-1182E14457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76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1752607"/>
            <a:ext cx="37856160" cy="6362702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23242" y="8069582"/>
            <a:ext cx="18568032" cy="3954778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23242" y="12024360"/>
            <a:ext cx="18568032" cy="1768602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19922" y="8069582"/>
            <a:ext cx="18659477" cy="3954778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19922" y="12024360"/>
            <a:ext cx="18659477" cy="1768602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017520" y="30510487"/>
            <a:ext cx="9875520" cy="1752600"/>
          </a:xfrm>
          <a:prstGeom prst="rect">
            <a:avLst/>
          </a:prstGeom>
        </p:spPr>
        <p:txBody>
          <a:bodyPr/>
          <a:lstStyle/>
          <a:p>
            <a:fld id="{ACC69483-2065-824C-9173-E1AF42207651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4538960" y="30510487"/>
            <a:ext cx="1481328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30998160" y="30510487"/>
            <a:ext cx="9875520" cy="1752600"/>
          </a:xfrm>
          <a:prstGeom prst="rect">
            <a:avLst/>
          </a:prstGeom>
        </p:spPr>
        <p:txBody>
          <a:bodyPr/>
          <a:lstStyle/>
          <a:p>
            <a:fld id="{4FFD537F-B0DA-EC4B-8773-1182E14457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2090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0" y="1752607"/>
            <a:ext cx="37856160" cy="6362702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017520" y="30510487"/>
            <a:ext cx="9875520" cy="1752600"/>
          </a:xfrm>
          <a:prstGeom prst="rect">
            <a:avLst/>
          </a:prstGeom>
        </p:spPr>
        <p:txBody>
          <a:bodyPr/>
          <a:lstStyle/>
          <a:p>
            <a:fld id="{ACC69483-2065-824C-9173-E1AF42207651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4538960" y="30510487"/>
            <a:ext cx="1481328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30998160" y="30510487"/>
            <a:ext cx="9875520" cy="1752600"/>
          </a:xfrm>
          <a:prstGeom prst="rect">
            <a:avLst/>
          </a:prstGeom>
        </p:spPr>
        <p:txBody>
          <a:bodyPr/>
          <a:lstStyle/>
          <a:p>
            <a:fld id="{4FFD537F-B0DA-EC4B-8773-1182E14457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3331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017520" y="30510487"/>
            <a:ext cx="9875520" cy="1752600"/>
          </a:xfrm>
          <a:prstGeom prst="rect">
            <a:avLst/>
          </a:prstGeom>
        </p:spPr>
        <p:txBody>
          <a:bodyPr/>
          <a:lstStyle/>
          <a:p>
            <a:fld id="{ACC69483-2065-824C-9173-E1AF42207651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4538960" y="30510487"/>
            <a:ext cx="1481328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30998160" y="30510487"/>
            <a:ext cx="9875520" cy="1752600"/>
          </a:xfrm>
          <a:prstGeom prst="rect">
            <a:avLst/>
          </a:prstGeom>
        </p:spPr>
        <p:txBody>
          <a:bodyPr/>
          <a:lstStyle/>
          <a:p>
            <a:fld id="{4FFD537F-B0DA-EC4B-8773-1182E14457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907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  <a:prstGeom prst="rect">
            <a:avLst/>
          </a:prstGeo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59477" y="4739647"/>
            <a:ext cx="22219920" cy="23393400"/>
          </a:xfrm>
          <a:prstGeom prst="rect">
            <a:avLst/>
          </a:prstGeom>
        </p:spPr>
        <p:txBody>
          <a:bodyPr/>
          <a:lstStyle>
            <a:lvl1pPr>
              <a:defRPr sz="15360"/>
            </a:lvl1pPr>
            <a:lvl2pPr>
              <a:defRPr sz="13440"/>
            </a:lvl2pPr>
            <a:lvl3pPr>
              <a:defRPr sz="1152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017520" y="30510487"/>
            <a:ext cx="9875520" cy="1752600"/>
          </a:xfrm>
          <a:prstGeom prst="rect">
            <a:avLst/>
          </a:prstGeom>
        </p:spPr>
        <p:txBody>
          <a:bodyPr/>
          <a:lstStyle/>
          <a:p>
            <a:fld id="{ACC69483-2065-824C-9173-E1AF42207651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538960" y="30510487"/>
            <a:ext cx="1481328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0998160" y="30510487"/>
            <a:ext cx="9875520" cy="1752600"/>
          </a:xfrm>
          <a:prstGeom prst="rect">
            <a:avLst/>
          </a:prstGeom>
        </p:spPr>
        <p:txBody>
          <a:bodyPr/>
          <a:lstStyle/>
          <a:p>
            <a:fld id="{4FFD537F-B0DA-EC4B-8773-1182E14457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8132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  <a:prstGeom prst="rect">
            <a:avLst/>
          </a:prstGeo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659477" y="4739647"/>
            <a:ext cx="22219920" cy="23393400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5360"/>
            </a:lvl1pPr>
            <a:lvl2pPr marL="2194560" indent="0">
              <a:buNone/>
              <a:defRPr sz="13440"/>
            </a:lvl2pPr>
            <a:lvl3pPr marL="4389120" indent="0">
              <a:buNone/>
              <a:defRPr sz="1152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0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017520" y="30510487"/>
            <a:ext cx="9875520" cy="1752600"/>
          </a:xfrm>
          <a:prstGeom prst="rect">
            <a:avLst/>
          </a:prstGeom>
        </p:spPr>
        <p:txBody>
          <a:bodyPr/>
          <a:lstStyle/>
          <a:p>
            <a:fld id="{ACC69483-2065-824C-9173-E1AF42207651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538960" y="30510487"/>
            <a:ext cx="1481328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0998160" y="30510487"/>
            <a:ext cx="9875520" cy="1752600"/>
          </a:xfrm>
          <a:prstGeom prst="rect">
            <a:avLst/>
          </a:prstGeom>
        </p:spPr>
        <p:txBody>
          <a:bodyPr/>
          <a:lstStyle/>
          <a:p>
            <a:fld id="{4FFD537F-B0DA-EC4B-8773-1182E14457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597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24971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4389120" rtl="0" eaLnBrk="1" latinLnBrk="0" hangingPunct="1">
        <a:lnSpc>
          <a:spcPct val="90000"/>
        </a:lnSpc>
        <a:spcBef>
          <a:spcPct val="0"/>
        </a:spcBef>
        <a:buNone/>
        <a:defRPr sz="211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97280" indent="-1097280" algn="l" defTabSz="4389120" rtl="0" eaLnBrk="1" latinLnBrk="0" hangingPunct="1">
        <a:lnSpc>
          <a:spcPct val="90000"/>
        </a:lnSpc>
        <a:spcBef>
          <a:spcPts val="4800"/>
        </a:spcBef>
        <a:buFont typeface="Arial" panose="020B0604020202020204" pitchFamily="34" charset="0"/>
        <a:buChar char="•"/>
        <a:defRPr sz="13440" kern="1200">
          <a:solidFill>
            <a:schemeClr val="tx1"/>
          </a:solidFill>
          <a:latin typeface="+mn-lt"/>
          <a:ea typeface="+mn-ea"/>
          <a:cs typeface="+mn-cs"/>
        </a:defRPr>
      </a:lvl1pPr>
      <a:lvl2pPr marL="32918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1152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25B0DCF1-A0AF-3C43-A8C7-2CF0F70BD6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774" y="-3293311"/>
            <a:ext cx="54584026" cy="1862048"/>
          </a:xfrm>
        </p:spPr>
        <p:txBody>
          <a:bodyPr/>
          <a:lstStyle/>
          <a:p>
            <a:pPr algn="l"/>
            <a:r>
              <a:rPr lang="en-US" dirty="0"/>
              <a:t>Research Poster 3-Column Template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3C257EE-FCD4-294D-AE06-F5633E1F25B6}"/>
              </a:ext>
            </a:extLst>
          </p:cNvPr>
          <p:cNvSpPr txBox="1"/>
          <p:nvPr/>
        </p:nvSpPr>
        <p:spPr>
          <a:xfrm>
            <a:off x="1066800" y="409077"/>
            <a:ext cx="4071484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b="1" i="0">
                <a:latin typeface="Arial" panose="020B0604020202020204" pitchFamily="34" charset="0"/>
                <a:cs typeface="Arial" panose="020B0604020202020204" pitchFamily="34" charset="0"/>
              </a:rPr>
              <a:t>Relations between Teachers’ Professional Development in Migrant and Seasonal Head Start Programs and Teachers' Job Satisfaction and Mental Health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BD19AEC-90D1-684D-8E09-0A535CA5A724}"/>
              </a:ext>
            </a:extLst>
          </p:cNvPr>
          <p:cNvSpPr txBox="1"/>
          <p:nvPr/>
        </p:nvSpPr>
        <p:spPr>
          <a:xfrm>
            <a:off x="1122970" y="2618830"/>
            <a:ext cx="4071484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0" i="0" dirty="0" err="1">
                <a:latin typeface="Arial" panose="020B0604020202020204" pitchFamily="34" charset="0"/>
                <a:cs typeface="Arial" panose="020B0604020202020204" pitchFamily="34" charset="0"/>
              </a:rPr>
              <a:t>Nelís</a:t>
            </a:r>
            <a:r>
              <a:rPr lang="en-US" sz="6000" b="0" i="0" dirty="0">
                <a:latin typeface="Arial" panose="020B0604020202020204" pitchFamily="34" charset="0"/>
                <a:cs typeface="Arial" panose="020B0604020202020204" pitchFamily="34" charset="0"/>
              </a:rPr>
              <a:t> Soto-Ramírez</a:t>
            </a:r>
            <a:r>
              <a:rPr lang="en-US" sz="6000" b="0" i="0" baseline="30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6000" b="0" i="0" dirty="0">
                <a:latin typeface="Arial" panose="020B0604020202020204" pitchFamily="34" charset="0"/>
                <a:cs typeface="Arial" panose="020B0604020202020204" pitchFamily="34" charset="0"/>
              </a:rPr>
              <a:t>, PhD, MS, MPH; Amber Baughman</a:t>
            </a:r>
            <a:r>
              <a:rPr lang="en-US" sz="6000" b="0" i="0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6000" b="0" i="0" dirty="0">
                <a:latin typeface="Arial" panose="020B0604020202020204" pitchFamily="34" charset="0"/>
                <a:cs typeface="Arial" panose="020B0604020202020204" pitchFamily="34" charset="0"/>
              </a:rPr>
              <a:t>, PhD; </a:t>
            </a:r>
            <a:r>
              <a:rPr lang="en-US" sz="6000" dirty="0">
                <a:latin typeface="Arial" panose="020B0604020202020204" pitchFamily="34" charset="0"/>
                <a:cs typeface="Arial" panose="020B0604020202020204" pitchFamily="34" charset="0"/>
              </a:rPr>
              <a:t>Christina Bhola</a:t>
            </a:r>
            <a:r>
              <a:rPr lang="en-US" sz="6000" baseline="30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6000" dirty="0">
                <a:latin typeface="Arial" panose="020B0604020202020204" pitchFamily="34" charset="0"/>
                <a:cs typeface="Arial" panose="020B0604020202020204" pitchFamily="34" charset="0"/>
              </a:rPr>
              <a:t>, BA, Taylor Giles</a:t>
            </a:r>
            <a:r>
              <a:rPr lang="en-US" sz="6000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6000" dirty="0">
                <a:latin typeface="Arial" panose="020B0604020202020204" pitchFamily="34" charset="0"/>
                <a:cs typeface="Arial" panose="020B0604020202020204" pitchFamily="34" charset="0"/>
              </a:rPr>
              <a:t>, MA </a:t>
            </a:r>
            <a:endParaRPr lang="en-US" sz="6000" b="0" i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2A8B05F-180E-F947-A226-9D05D72C2278}"/>
              </a:ext>
            </a:extLst>
          </p:cNvPr>
          <p:cNvSpPr txBox="1"/>
          <p:nvPr/>
        </p:nvSpPr>
        <p:spPr>
          <a:xfrm>
            <a:off x="1181351" y="3652392"/>
            <a:ext cx="3350053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aseline="30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Department of Epidemiology and Biostatistics, Arnold School of Public Health, </a:t>
            </a:r>
            <a:r>
              <a:rPr lang="en-US" sz="4000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Center for Child and Family Studies, College of Social Work</a:t>
            </a:r>
            <a:endParaRPr lang="en-US" sz="4000" b="0" i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C8027A9B-8130-D147-8CDB-AEE0663923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1190495" y="5001309"/>
            <a:ext cx="13249656" cy="769441"/>
          </a:xfrm>
          <a:prstGeom prst="rect">
            <a:avLst/>
          </a:prstGeom>
          <a:solidFill>
            <a:srgbClr val="74000B"/>
          </a:solidFill>
          <a:effectLst/>
        </p:spPr>
        <p:txBody>
          <a:bodyPr wrap="square" lIns="182880" rtlCol="0" anchor="ctr" anchorCtr="0">
            <a:noAutofit/>
          </a:bodyPr>
          <a:lstStyle>
            <a:defPPr>
              <a:defRPr lang="en-US"/>
            </a:defPPr>
            <a:lvl1pPr>
              <a:defRPr sz="4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Background and Objectives</a:t>
            </a:r>
          </a:p>
        </p:txBody>
      </p:sp>
      <p:sp>
        <p:nvSpPr>
          <p:cNvPr id="35" name="Rectangle 23">
            <a:extLst>
              <a:ext uri="{FF2B5EF4-FFF2-40B4-BE49-F238E27FC236}">
                <a16:creationId xmlns:a16="http://schemas.microsoft.com/office/drawing/2014/main" id="{782D9226-56D4-7B4B-985D-827FF8274D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6984" y="5782779"/>
            <a:ext cx="13154372" cy="7474472"/>
          </a:xfrm>
          <a:prstGeom prst="rect">
            <a:avLst/>
          </a:prstGeom>
          <a:solidFill>
            <a:schemeClr val="bg2"/>
          </a:solidFill>
          <a:ln w="57150" cmpd="thinThick">
            <a:noFill/>
            <a:miter lim="800000"/>
            <a:headEnd/>
            <a:tailEnd/>
          </a:ln>
          <a:effectLst/>
        </p:spPr>
        <p:txBody>
          <a:bodyPr wrap="square" lIns="0" tIns="182880" rIns="0" bIns="0">
            <a:noAutofit/>
          </a:bodyPr>
          <a:lstStyle/>
          <a:p>
            <a:pPr marL="571500" indent="-5715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altLang="en-US" sz="4800">
                <a:latin typeface="Arial" panose="020B0604020202020204" pitchFamily="34" charset="0"/>
                <a:cs typeface="Arial" panose="020B0604020202020204" pitchFamily="34" charset="0"/>
              </a:rPr>
              <a:t>MSHS teachers often face limited experience, lower education, and cultural or language barriers, which, along with limited support, can harm mental health and job satisfaction.</a:t>
            </a:r>
          </a:p>
          <a:p>
            <a:pPr marL="571500" indent="-5715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altLang="en-US" sz="4800">
                <a:latin typeface="Arial" panose="020B0604020202020204" pitchFamily="34" charset="0"/>
                <a:cs typeface="Arial" panose="020B0604020202020204" pitchFamily="34" charset="0"/>
              </a:rPr>
              <a:t>The study explored how professional development (PD) impacts job satisfaction and mental health among teachers in </a:t>
            </a:r>
            <a:r>
              <a:rPr lang="en-US" sz="4800">
                <a:latin typeface="Arial" panose="020B0604020202020204" pitchFamily="34" charset="0"/>
                <a:cs typeface="Arial" panose="020B0604020202020204" pitchFamily="34" charset="0"/>
              </a:rPr>
              <a:t>Migrant and Seasonal Head Start (MSHS)</a:t>
            </a:r>
            <a:r>
              <a:rPr lang="en-US" altLang="en-US" sz="4800">
                <a:latin typeface="Arial" panose="020B0604020202020204" pitchFamily="34" charset="0"/>
                <a:cs typeface="Arial" panose="020B0604020202020204" pitchFamily="34" charset="0"/>
              </a:rPr>
              <a:t> programs.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35631326-FC4F-9546-B4CB-A2231BE187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1190495" y="13546496"/>
            <a:ext cx="13249656" cy="769441"/>
          </a:xfrm>
          <a:prstGeom prst="rect">
            <a:avLst/>
          </a:prstGeom>
          <a:solidFill>
            <a:srgbClr val="74000B"/>
          </a:solidFill>
          <a:effectLst/>
        </p:spPr>
        <p:txBody>
          <a:bodyPr wrap="square" lIns="182880" rtlCol="0" anchor="ctr" anchorCtr="0">
            <a:noAutofit/>
          </a:bodyPr>
          <a:lstStyle>
            <a:defPPr>
              <a:defRPr lang="en-US"/>
            </a:defPPr>
            <a:lvl1pPr>
              <a:defRPr sz="4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Study Overview</a:t>
            </a:r>
          </a:p>
        </p:txBody>
      </p:sp>
      <p:sp>
        <p:nvSpPr>
          <p:cNvPr id="47" name="Rectangle 23">
            <a:extLst>
              <a:ext uri="{FF2B5EF4-FFF2-40B4-BE49-F238E27FC236}">
                <a16:creationId xmlns:a16="http://schemas.microsoft.com/office/drawing/2014/main" id="{EDFB32A1-8649-6543-8F04-549AE3FB85FD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6984" y="14226977"/>
            <a:ext cx="13154371" cy="7288400"/>
          </a:xfrm>
          <a:prstGeom prst="rect">
            <a:avLst/>
          </a:prstGeom>
          <a:solidFill>
            <a:schemeClr val="bg2"/>
          </a:solidFill>
          <a:ln w="57150" cmpd="thinThick">
            <a:noFill/>
            <a:miter lim="800000"/>
            <a:headEnd/>
            <a:tailEnd/>
          </a:ln>
          <a:effectLst/>
        </p:spPr>
        <p:txBody>
          <a:bodyPr wrap="square" lIns="365760" tIns="365760" rIns="365760" bIns="365760">
            <a:noAutofit/>
          </a:bodyPr>
          <a:lstStyle/>
          <a:p>
            <a:pPr marL="571500" indent="-5715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altLang="en-US" sz="4800" dirty="0">
                <a:latin typeface="Arial" panose="020B0604020202020204" pitchFamily="34" charset="0"/>
                <a:cs typeface="Arial" panose="020B0604020202020204" pitchFamily="34" charset="0"/>
              </a:rPr>
              <a:t>Dataset: MSHS Study 2017 (nationally representative)</a:t>
            </a:r>
          </a:p>
          <a:p>
            <a:pPr marL="571500" indent="-5715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altLang="en-US" sz="4800" dirty="0">
                <a:latin typeface="Arial" panose="020B0604020202020204" pitchFamily="34" charset="0"/>
                <a:cs typeface="Arial" panose="020B0604020202020204" pitchFamily="34" charset="0"/>
              </a:rPr>
              <a:t>Sample: 234 teachers from 122 classrooms</a:t>
            </a:r>
          </a:p>
          <a:p>
            <a:pPr marL="571500" indent="-5715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altLang="en-US" sz="4800" dirty="0">
                <a:latin typeface="Arial" panose="020B0604020202020204" pitchFamily="34" charset="0"/>
                <a:cs typeface="Arial" panose="020B0604020202020204" pitchFamily="34" charset="0"/>
              </a:rPr>
              <a:t>Focus: Associations between professional development (PD), job satisfaction, and depression</a:t>
            </a:r>
          </a:p>
          <a:p>
            <a:pPr marL="571500" indent="-5715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altLang="en-US" sz="4800" dirty="0">
                <a:latin typeface="Arial" panose="020B0604020202020204" pitchFamily="34" charset="0"/>
                <a:cs typeface="Arial" panose="020B0604020202020204" pitchFamily="34" charset="0"/>
              </a:rPr>
              <a:t>Analysis: Two 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multivariate binomial logistic regression analyses </a:t>
            </a:r>
            <a:endParaRPr lang="en-US" altLang="en-US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48F80A1-C584-FA5A-6CBA-BD0915B5A5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1276984" y="21834236"/>
            <a:ext cx="13249656" cy="769441"/>
          </a:xfrm>
          <a:prstGeom prst="rect">
            <a:avLst/>
          </a:prstGeom>
          <a:solidFill>
            <a:srgbClr val="74000B"/>
          </a:solidFill>
          <a:effectLst/>
        </p:spPr>
        <p:txBody>
          <a:bodyPr wrap="square" lIns="182880" rtlCol="0" anchor="ctr" anchorCtr="0">
            <a:noAutofit/>
          </a:bodyPr>
          <a:lstStyle>
            <a:defPPr>
              <a:defRPr lang="en-US"/>
            </a:defPPr>
            <a:lvl1pPr>
              <a:defRPr sz="4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Teacher Demographics</a:t>
            </a:r>
          </a:p>
        </p:txBody>
      </p:sp>
      <p:sp>
        <p:nvSpPr>
          <p:cNvPr id="13" name="Rectangle 23">
            <a:extLst>
              <a:ext uri="{FF2B5EF4-FFF2-40B4-BE49-F238E27FC236}">
                <a16:creationId xmlns:a16="http://schemas.microsoft.com/office/drawing/2014/main" id="{90E5A9B9-B070-5BD7-581E-47B545E1F98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4626" y="22505706"/>
            <a:ext cx="13154371" cy="7073071"/>
          </a:xfrm>
          <a:prstGeom prst="rect">
            <a:avLst/>
          </a:prstGeom>
          <a:solidFill>
            <a:schemeClr val="bg2"/>
          </a:solidFill>
          <a:ln w="57150" cmpd="thinThick">
            <a:noFill/>
            <a:miter lim="800000"/>
            <a:headEnd/>
            <a:tailEnd/>
          </a:ln>
          <a:effectLst/>
        </p:spPr>
        <p:txBody>
          <a:bodyPr wrap="square" lIns="365760" tIns="365760" rIns="365760" bIns="365760">
            <a:noAutofit/>
          </a:bodyPr>
          <a:lstStyle/>
          <a:p>
            <a:pPr marL="571500" indent="-5715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altLang="en-US" sz="4800" dirty="0">
                <a:latin typeface="Arial" panose="020B0604020202020204" pitchFamily="34" charset="0"/>
                <a:cs typeface="Arial" panose="020B0604020202020204" pitchFamily="34" charset="0"/>
              </a:rPr>
              <a:t>70% Hispanic</a:t>
            </a:r>
          </a:p>
          <a:p>
            <a:pPr marL="571500" indent="-5715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altLang="en-US" sz="4800" dirty="0">
                <a:latin typeface="Arial" panose="020B0604020202020204" pitchFamily="34" charset="0"/>
                <a:cs typeface="Arial" panose="020B0604020202020204" pitchFamily="34" charset="0"/>
              </a:rPr>
              <a:t>36% were migrant/seasonal farmworkers</a:t>
            </a:r>
          </a:p>
          <a:p>
            <a:pPr marL="571500" indent="-5715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altLang="en-US" sz="4800" dirty="0">
                <a:latin typeface="Arial" panose="020B0604020202020204" pitchFamily="34" charset="0"/>
                <a:cs typeface="Arial" panose="020B0604020202020204" pitchFamily="34" charset="0"/>
              </a:rPr>
              <a:t>76% fluent in Spanish</a:t>
            </a:r>
          </a:p>
          <a:p>
            <a:pPr marL="571500" indent="-5715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altLang="en-US" sz="4800" dirty="0">
                <a:latin typeface="Arial" panose="020B0604020202020204" pitchFamily="34" charset="0"/>
                <a:cs typeface="Arial" panose="020B0604020202020204" pitchFamily="34" charset="0"/>
              </a:rPr>
              <a:t>70% have 11+ years of teaching experience</a:t>
            </a:r>
          </a:p>
          <a:p>
            <a:pPr>
              <a:lnSpc>
                <a:spcPct val="120000"/>
              </a:lnSpc>
            </a:pP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These educators bring cultural and linguistic strengths to their classrooms. </a:t>
            </a:r>
          </a:p>
          <a:p>
            <a:pPr marL="685800" indent="-6858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23% reported mild to severe depression</a:t>
            </a:r>
          </a:p>
          <a:p>
            <a:pPr marL="685800" indent="-6858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58% reported being satisfied with work</a:t>
            </a:r>
          </a:p>
          <a:p>
            <a:pPr>
              <a:lnSpc>
                <a:spcPct val="120000"/>
              </a:lnSpc>
            </a:pPr>
            <a:endParaRPr lang="en-US" altLang="en-US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1A94526F-F4D0-2187-CCAD-C9D28D9AAB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4937633" y="4873366"/>
            <a:ext cx="13504788" cy="24707148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871A8C2-192C-3851-2D3C-5A14615A42B7}"/>
              </a:ext>
            </a:extLst>
          </p:cNvPr>
          <p:cNvSpPr txBox="1"/>
          <p:nvPr/>
        </p:nvSpPr>
        <p:spPr>
          <a:xfrm>
            <a:off x="15682838" y="5191927"/>
            <a:ext cx="12337516" cy="205904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sz="6400" b="1" dirty="0">
                <a:latin typeface="Arial" panose="020B0604020202020204" pitchFamily="34" charset="0"/>
                <a:cs typeface="Arial" panose="020B0604020202020204" pitchFamily="34" charset="0"/>
              </a:rPr>
              <a:t>Professional development (PD) is associated to job satisfaction among teachers in Migrant and Seasonal Head Start programs</a:t>
            </a:r>
          </a:p>
          <a:p>
            <a:pPr marL="857250" indent="-8572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6400" b="1" u="sng" dirty="0">
                <a:solidFill>
                  <a:srgbClr val="7300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PD Predicts Job Satisfaction</a:t>
            </a:r>
          </a:p>
          <a:p>
            <a:pPr marL="1314450" lvl="1" indent="-857250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en-US" sz="6400" b="1" dirty="0">
                <a:latin typeface="Arial" panose="020B0604020202020204" pitchFamily="34" charset="0"/>
                <a:cs typeface="Arial" panose="020B0604020202020204" pitchFamily="34" charset="0"/>
              </a:rPr>
              <a:t>5+ child assessment trainings -&gt; 3.8x higher satisfaction </a:t>
            </a:r>
          </a:p>
          <a:p>
            <a:pPr marL="1314450" lvl="1" indent="-857250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en-US" sz="6400" b="1" dirty="0">
                <a:latin typeface="Arial" panose="020B0604020202020204" pitchFamily="34" charset="0"/>
                <a:cs typeface="Arial" panose="020B0604020202020204" pitchFamily="34" charset="0"/>
              </a:rPr>
              <a:t>Classroom coaching -&gt; 1.7x higher satisfaction </a:t>
            </a:r>
          </a:p>
          <a:p>
            <a:pPr marL="857250" indent="-8572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6400" b="1" dirty="0">
                <a:latin typeface="Arial" panose="020B0604020202020204" pitchFamily="34" charset="0"/>
                <a:cs typeface="Arial" panose="020B0604020202020204" pitchFamily="34" charset="0"/>
              </a:rPr>
              <a:t>Bachelor's degree or higher -&gt; 17.1x higher satisfaction </a:t>
            </a:r>
          </a:p>
          <a:p>
            <a:pPr marL="857250" indent="-8572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6400" b="1" dirty="0">
                <a:latin typeface="Arial" panose="020B0604020202020204" pitchFamily="34" charset="0"/>
                <a:cs typeface="Arial" panose="020B0604020202020204" pitchFamily="34" charset="0"/>
              </a:rPr>
              <a:t>11+ years of experience -&gt; 3.9x higher satisfaction</a:t>
            </a:r>
          </a:p>
          <a:p>
            <a:pPr marL="857250" indent="-8572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6400" b="1" u="sng" dirty="0">
                <a:solidFill>
                  <a:srgbClr val="7300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PD was Unrelated to Teacher’s Depression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F39162E4-83BB-494A-9F67-328078AA05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29472821" y="4911047"/>
            <a:ext cx="13249656" cy="769441"/>
          </a:xfrm>
          <a:prstGeom prst="rect">
            <a:avLst/>
          </a:prstGeom>
          <a:solidFill>
            <a:srgbClr val="73000A"/>
          </a:solidFill>
          <a:effectLst/>
        </p:spPr>
        <p:txBody>
          <a:bodyPr wrap="square" lIns="182880" rtlCol="0" anchor="ctr" anchorCtr="0">
            <a:noAutofit/>
          </a:bodyPr>
          <a:lstStyle/>
          <a:p>
            <a:r>
              <a:rPr lang="en-GB" sz="4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Implications</a:t>
            </a:r>
            <a:endParaRPr lang="en-GB" sz="44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663055CE-AB0A-8739-BBE8-9478CFF260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6852" r="6812"/>
          <a:stretch>
            <a:fillRect/>
          </a:stretch>
        </p:blipFill>
        <p:spPr>
          <a:xfrm>
            <a:off x="29174460" y="6666421"/>
            <a:ext cx="4254518" cy="4467850"/>
          </a:xfrm>
          <a:prstGeom prst="rect">
            <a:avLst/>
          </a:prstGeom>
        </p:spPr>
      </p:pic>
      <p:sp>
        <p:nvSpPr>
          <p:cNvPr id="36" name="Rectangle 23">
            <a:extLst>
              <a:ext uri="{FF2B5EF4-FFF2-40B4-BE49-F238E27FC236}">
                <a16:creationId xmlns:a16="http://schemas.microsoft.com/office/drawing/2014/main" id="{706CD3A7-BA7F-AA4F-91F9-BB1C89930F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03884" y="5674250"/>
            <a:ext cx="9273271" cy="7084464"/>
          </a:xfrm>
          <a:prstGeom prst="rect">
            <a:avLst/>
          </a:prstGeom>
          <a:solidFill>
            <a:schemeClr val="bg2"/>
          </a:solidFill>
          <a:ln w="57150" cmpd="thinThick">
            <a:noFill/>
            <a:miter lim="800000"/>
            <a:headEnd/>
            <a:tailEnd/>
          </a:ln>
          <a:effectLst/>
        </p:spPr>
        <p:txBody>
          <a:bodyPr wrap="square" lIns="0" tIns="182880" rIns="0" bIns="0">
            <a:noAutofit/>
          </a:bodyPr>
          <a:lstStyle/>
          <a:p>
            <a:pPr marL="685800" indent="-6858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altLang="en-US" sz="4800" dirty="0">
                <a:latin typeface="Arial" panose="020B0604020202020204" pitchFamily="34" charset="0"/>
                <a:cs typeface="Arial" panose="020B0604020202020204" pitchFamily="34" charset="0"/>
              </a:rPr>
              <a:t>PD may improve job satisfaction but not depression</a:t>
            </a:r>
          </a:p>
          <a:p>
            <a:pPr marL="685800" indent="-6858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altLang="en-US" sz="4800" dirty="0">
                <a:latin typeface="Arial" panose="020B0604020202020204" pitchFamily="34" charset="0"/>
                <a:cs typeface="Arial" panose="020B0604020202020204" pitchFamily="34" charset="0"/>
              </a:rPr>
              <a:t>Supportive environments and long-term strategies are needed</a:t>
            </a:r>
          </a:p>
          <a:p>
            <a:pPr marL="685800" indent="-6858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altLang="en-US" sz="4800" dirty="0">
                <a:latin typeface="Arial" panose="020B0604020202020204" pitchFamily="34" charset="0"/>
                <a:cs typeface="Arial" panose="020B0604020202020204" pitchFamily="34" charset="0"/>
              </a:rPr>
              <a:t>Tailored mental health resources for diverse, bilingual educators are essential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413577C-14EF-C686-A8A9-6DF8EB8799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29472821" y="12933526"/>
            <a:ext cx="13249656" cy="769441"/>
          </a:xfrm>
          <a:prstGeom prst="rect">
            <a:avLst/>
          </a:prstGeom>
          <a:solidFill>
            <a:srgbClr val="73000A"/>
          </a:solidFill>
          <a:effectLst/>
        </p:spPr>
        <p:txBody>
          <a:bodyPr wrap="square" lIns="182880" rtlCol="0" anchor="ctr" anchorCtr="0">
            <a:noAutofit/>
          </a:bodyPr>
          <a:lstStyle>
            <a:defPPr>
              <a:defRPr lang="en-US"/>
            </a:defPPr>
            <a:lvl1pPr>
              <a:defRPr sz="4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Call for Action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4D7C344C-CD30-5CA4-A922-A90D6D12C0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r="15589"/>
          <a:stretch>
            <a:fillRect/>
          </a:stretch>
        </p:blipFill>
        <p:spPr>
          <a:xfrm>
            <a:off x="28530015" y="14226977"/>
            <a:ext cx="4487020" cy="4467849"/>
          </a:xfrm>
          <a:prstGeom prst="rect">
            <a:avLst/>
          </a:prstGeom>
        </p:spPr>
      </p:pic>
      <p:sp>
        <p:nvSpPr>
          <p:cNvPr id="37" name="Rectangle 23">
            <a:extLst>
              <a:ext uri="{FF2B5EF4-FFF2-40B4-BE49-F238E27FC236}">
                <a16:creationId xmlns:a16="http://schemas.microsoft.com/office/drawing/2014/main" id="{2E9E4177-217F-F643-AF46-9B49E24D3F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204011" y="13565807"/>
            <a:ext cx="9564584" cy="6517901"/>
          </a:xfrm>
          <a:prstGeom prst="rect">
            <a:avLst/>
          </a:prstGeom>
          <a:solidFill>
            <a:schemeClr val="bg2"/>
          </a:solidFill>
          <a:ln w="57150" cmpd="thinThick">
            <a:noFill/>
            <a:miter lim="800000"/>
            <a:headEnd/>
            <a:tailEnd/>
          </a:ln>
          <a:effectLst/>
        </p:spPr>
        <p:txBody>
          <a:bodyPr wrap="square" lIns="0" tIns="182880" rIns="0" bIns="0">
            <a:noAutofit/>
          </a:bodyPr>
          <a:lstStyle/>
          <a:p>
            <a:pPr marL="571500" indent="-5715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altLang="en-US" sz="4800" dirty="0">
                <a:latin typeface="Arial" panose="020B0604020202020204" pitchFamily="34" charset="0"/>
                <a:cs typeface="Arial" panose="020B0604020202020204" pitchFamily="34" charset="0"/>
              </a:rPr>
              <a:t>Policymakers: Invest in PD and mental health supports</a:t>
            </a:r>
          </a:p>
          <a:p>
            <a:pPr marL="571500" indent="-5715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altLang="en-US" sz="4800" dirty="0">
                <a:latin typeface="Arial" panose="020B0604020202020204" pitchFamily="34" charset="0"/>
                <a:cs typeface="Arial" panose="020B0604020202020204" pitchFamily="34" charset="0"/>
              </a:rPr>
              <a:t>Administrators: Foster inclusive, supportive workplaces</a:t>
            </a:r>
          </a:p>
          <a:p>
            <a:pPr marL="571500" indent="-5715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altLang="en-US" sz="4800" dirty="0">
                <a:latin typeface="Arial" panose="020B0604020202020204" pitchFamily="34" charset="0"/>
                <a:cs typeface="Arial" panose="020B0604020202020204" pitchFamily="34" charset="0"/>
              </a:rPr>
              <a:t>Researchers: Explore long-term effects of PD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on teacher well-being and student outcomes</a:t>
            </a:r>
            <a:endParaRPr lang="en-US" altLang="en-US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0C2BD2F-8E33-A260-4598-331E618EBC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29518939" y="20120217"/>
            <a:ext cx="13249656" cy="769441"/>
          </a:xfrm>
          <a:prstGeom prst="rect">
            <a:avLst/>
          </a:prstGeom>
          <a:solidFill>
            <a:srgbClr val="73000A"/>
          </a:solidFill>
          <a:effectLst/>
        </p:spPr>
        <p:txBody>
          <a:bodyPr wrap="square" lIns="182880" rtlCol="0" anchor="ctr" anchorCtr="0">
            <a:noAutofit/>
          </a:bodyPr>
          <a:lstStyle>
            <a:defPPr>
              <a:defRPr lang="en-US"/>
            </a:defPPr>
            <a:lvl1pPr>
              <a:defRPr sz="4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Strengths                                Limitations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52D4A0D-4F11-1951-46AC-FAEFC28139AA}"/>
              </a:ext>
            </a:extLst>
          </p:cNvPr>
          <p:cNvSpPr txBox="1"/>
          <p:nvPr/>
        </p:nvSpPr>
        <p:spPr>
          <a:xfrm>
            <a:off x="29491528" y="21019098"/>
            <a:ext cx="6474871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Nationally representative sample of MSHS teachers</a:t>
            </a:r>
          </a:p>
          <a:p>
            <a:pPr marL="571500" indent="-5715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Multiple dimensions of teacher well-being were assessed </a:t>
            </a:r>
          </a:p>
          <a:p>
            <a:pPr marL="571500" indent="-571500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B7A0018-20D0-9A08-40EA-3B0435E06CB1}"/>
              </a:ext>
            </a:extLst>
          </p:cNvPr>
          <p:cNvSpPr txBox="1"/>
          <p:nvPr/>
        </p:nvSpPr>
        <p:spPr>
          <a:xfrm>
            <a:off x="35966399" y="20856717"/>
            <a:ext cx="6577209" cy="62786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Cross-sectional – no causality/temporality</a:t>
            </a:r>
          </a:p>
          <a:p>
            <a:pPr marL="571500" indent="-5715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Self-reported symptoms &amp; satisfaction (not clinical)</a:t>
            </a:r>
          </a:p>
          <a:p>
            <a:pPr marL="571500" indent="-5715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Recall/response bias</a:t>
            </a:r>
          </a:p>
          <a:p>
            <a:pPr marL="571500" indent="-5715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Limited generalizability beyond MSHS</a:t>
            </a:r>
          </a:p>
          <a:p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484C412-BE7D-6F4A-8DD5-83391FE70B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14400" y="29742062"/>
            <a:ext cx="42062400" cy="2310063"/>
          </a:xfrm>
          <a:prstGeom prst="rect">
            <a:avLst/>
          </a:prstGeom>
          <a:solidFill>
            <a:srgbClr val="74000B"/>
          </a:solidFill>
          <a:effectLst/>
        </p:spPr>
        <p:txBody>
          <a:bodyPr wrap="square" lIns="182880" rtlCol="0" anchor="ctr" anchorCtr="0">
            <a:noAutofit/>
          </a:bodyPr>
          <a:lstStyle/>
          <a:p>
            <a:endParaRPr lang="en-US" sz="48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2" name="Picture 11" descr="Logo of University of South Carolina featuring a stylized palmetto tree and crescent symbol in white on a black square background, positioned to the left of the university name in white text on a black background. The design emphasizes the institution's identity with bold, clear typography and iconic state symbols.">
            <a:extLst>
              <a:ext uri="{FF2B5EF4-FFF2-40B4-BE49-F238E27FC236}">
                <a16:creationId xmlns:a16="http://schemas.microsoft.com/office/drawing/2014/main" id="{FADCEAF8-DA6D-A55E-647A-B8A900D7ABC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33703530" y="30126217"/>
            <a:ext cx="7599897" cy="1510823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BE0F993B-E32C-14F4-A988-82DBD14E58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29518939" y="26861324"/>
            <a:ext cx="13249656" cy="769441"/>
          </a:xfrm>
          <a:prstGeom prst="rect">
            <a:avLst/>
          </a:prstGeom>
          <a:solidFill>
            <a:srgbClr val="74000B"/>
          </a:solidFill>
          <a:effectLst/>
        </p:spPr>
        <p:txBody>
          <a:bodyPr wrap="square" lIns="182880" rtlCol="0" anchor="ctr" anchorCtr="0">
            <a:noAutofit/>
          </a:bodyPr>
          <a:lstStyle/>
          <a:p>
            <a:r>
              <a:rPr lang="en-GB" sz="4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Acknowledgements</a:t>
            </a:r>
            <a:endParaRPr lang="en-GB" sz="44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352C77E-7825-9514-B4BA-7B558AFB319E}"/>
              </a:ext>
            </a:extLst>
          </p:cNvPr>
          <p:cNvSpPr txBox="1"/>
          <p:nvPr/>
        </p:nvSpPr>
        <p:spPr>
          <a:xfrm>
            <a:off x="29514152" y="27537334"/>
            <a:ext cx="13166993" cy="23637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This work was supported by the Administration for Children and Families (ACF) of the Office of Planning, Research and Evaluation (OPRE) under Grant 90YR0182</a:t>
            </a:r>
          </a:p>
          <a:p>
            <a:endParaRPr lang="en-US" dirty="0"/>
          </a:p>
        </p:txBody>
      </p:sp>
      <p:pic>
        <p:nvPicPr>
          <p:cNvPr id="17" name="Picture 16" descr="QR code consisting of black circular dots arranged in a square grid on a white background. Designed to encode data for scanning by digital devices, featuring three larger square markers in three corners for orientation.">
            <a:extLst>
              <a:ext uri="{FF2B5EF4-FFF2-40B4-BE49-F238E27FC236}">
                <a16:creationId xmlns:a16="http://schemas.microsoft.com/office/drawing/2014/main" id="{EB4D849B-DADE-33A7-3372-0CB36337531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9200150" y="25008514"/>
            <a:ext cx="4572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31486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search Template 1" id="{7B78ABBD-8E44-3E43-8B74-A515A627A488}" vid="{F3AB49B8-2753-4844-B8CB-1B5E0A21101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7140</TotalTime>
  <Words>412</Words>
  <Application>Microsoft Office PowerPoint</Application>
  <PresentationFormat>Custom</PresentationFormat>
  <Paragraphs>45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Wingdings</vt:lpstr>
      <vt:lpstr>Office Theme</vt:lpstr>
      <vt:lpstr>Research Poster 3-Column Template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Research Poster 3-Column Template</dc:title>
  <dc:creator>Nelis Soto-Ramirez</dc:creator>
  <cp:lastModifiedBy>McGrievy, Matt</cp:lastModifiedBy>
  <cp:revision>10</cp:revision>
  <cp:lastPrinted>2019-12-05T13:16:31Z</cp:lastPrinted>
  <dcterms:created xsi:type="dcterms:W3CDTF">2020-10-16T15:05:46Z</dcterms:created>
  <dcterms:modified xsi:type="dcterms:W3CDTF">2026-03-09T17:54:27Z</dcterms:modified>
</cp:coreProperties>
</file>