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8" autoAdjust="0"/>
    <p:restoredTop sz="83873" autoAdjust="0"/>
  </p:normalViewPr>
  <p:slideViewPr>
    <p:cSldViewPr snapToGrid="0" snapToObjects="1">
      <p:cViewPr varScale="1">
        <p:scale>
          <a:sx n="102" d="100"/>
          <a:sy n="102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3" d="100"/>
          <a:sy n="163" d="100"/>
        </p:scale>
        <p:origin x="45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84E1E-E540-AC43-BC13-F90D553055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41BA6-039E-8F4D-B7F7-3C8E20B40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38C9C-4B69-864E-9EEE-DFA43CC144D2}" type="datetimeFigureOut">
              <a:rPr lang="en-US" smtClean="0"/>
              <a:t>3/5/25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69921-4617-FB4C-9847-172FF8302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0DCBB-D829-754E-9E76-36A9E3643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7A92-5E9C-F94E-8B11-4D34C67A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2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9A61E-B1D6-C34D-A321-B3E90F6DE630}" type="datetimeFigureOut">
              <a:rPr lang="en-US" smtClean="0"/>
              <a:t>3/5/25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3E603-0EE4-3042-9661-047EB577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WordVisi_MSFontService"/>
              </a:rPr>
              <a:t>full-time, RGP and TLE employees can measure the full USC experience – benefits,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Categories of survey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7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34056"/>
            <a:ext cx="9144000" cy="2387600"/>
          </a:xfrm>
        </p:spPr>
        <p:txBody>
          <a:bodyPr anchor="b"/>
          <a:lstStyle>
            <a:lvl1pPr algn="ctr">
              <a:defRPr sz="6000"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9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5991633"/>
            <a:ext cx="258783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University of South Carolina logo.">
            <a:extLst>
              <a:ext uri="{FF2B5EF4-FFF2-40B4-BE49-F238E27FC236}">
                <a16:creationId xmlns:a16="http://schemas.microsoft.com/office/drawing/2014/main" id="{C81DC1BB-A980-8448-BB01-0788DE4349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9370" y="4429919"/>
            <a:ext cx="3173260" cy="211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56521"/>
            <a:ext cx="10515600" cy="2187986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67949"/>
            <a:ext cx="5493794" cy="1500187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Email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EDFD73-0710-2244-860D-4BA6234A0E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726555" y="5790260"/>
            <a:ext cx="2892287" cy="57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372-CC48-6246-83C0-B536F3D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35332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01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C64B-5CD5-7341-B6E0-9B4F677F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6502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1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CBEF1-4544-884E-86EB-537413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877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71BF-1A9F-5641-95DB-6C0FE67B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283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EC86A-0D15-764F-AA81-41016E20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5974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2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BC8BA86-4F41-AF40-BBD9-45DCB3C33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3883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91BC-E157-B340-860E-81A4EBD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0564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4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D973-68F9-5B46-A3D8-B7AF20B0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1DD0-6624-6048-953E-41055A0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689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4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004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AFF7-6653-6A4D-A979-64D2F5BECA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0032F1-0121-BE4C-B781-236291AD797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t="4530" b="4530"/>
          <a:stretch/>
        </p:blipFill>
        <p:spPr>
          <a:xfrm>
            <a:off x="9022846" y="5946775"/>
            <a:ext cx="2695388" cy="48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3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79" y="3665825"/>
            <a:ext cx="11242868" cy="268257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i="0" dirty="0">
                <a:solidFill>
                  <a:schemeClr val="tx2"/>
                </a:solidFill>
                <a:effectLst/>
                <a:latin typeface="Berlingske Sans"/>
              </a:rPr>
              <a:t>Your voice matters.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Berlingske Sans"/>
              </a:rPr>
              <a:t>Impact South Carolina by sharing your thoughts and experiences as a full-time, research grant or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Berlingske Sans"/>
              </a:rPr>
              <a:t>time-limited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Berlingske Sans"/>
              </a:rPr>
              <a:t>faculty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Berlingske Sans"/>
              </a:rPr>
              <a:t>or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Berlingske Sans"/>
              </a:rPr>
              <a:t>staff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Berlingske Sans"/>
              </a:rPr>
              <a:t> member 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b="1" i="0" dirty="0">
                <a:solidFill>
                  <a:schemeClr val="tx2"/>
                </a:solidFill>
                <a:effectLst/>
                <a:latin typeface="Berlingske Sans"/>
              </a:rPr>
              <a:t>USC’s Employee Insights Survey,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Berlingske Sans"/>
              </a:rPr>
              <a:t>administered through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Berlingske Sans"/>
              </a:rPr>
              <a:t>email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Berlingske Sans"/>
              </a:rPr>
              <a:t> by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Berlingske Sans"/>
              </a:rPr>
              <a:t>ModernThink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Berlingske Sans"/>
              </a:rPr>
              <a:t>, from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i="0" dirty="0">
                <a:solidFill>
                  <a:schemeClr val="tx2"/>
                </a:solidFill>
                <a:effectLst/>
                <a:latin typeface="Berlingske Sans"/>
              </a:rPr>
              <a:t>March 17 to March 31, 2025.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Banner Image">
            <a:extLst>
              <a:ext uri="{FF2B5EF4-FFF2-40B4-BE49-F238E27FC236}">
                <a16:creationId xmlns:a16="http://schemas.microsoft.com/office/drawing/2014/main" id="{0CEDFC2B-34E9-D578-9A30-CDFB33A41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8" r="14848"/>
          <a:stretch/>
        </p:blipFill>
        <p:spPr bwMode="auto">
          <a:xfrm>
            <a:off x="463579" y="332075"/>
            <a:ext cx="6000751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14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egaphone with solid fill">
            <a:extLst>
              <a:ext uri="{FF2B5EF4-FFF2-40B4-BE49-F238E27FC236}">
                <a16:creationId xmlns:a16="http://schemas.microsoft.com/office/drawing/2014/main" id="{D33B6A55-C0E5-3446-6CD0-6CBC580AC3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362082" flipH="1">
            <a:off x="4547321" y="-824779"/>
            <a:ext cx="7873279" cy="787327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7935D8F-6B72-EE24-031A-A6EE6FE8C7DB}"/>
              </a:ext>
            </a:extLst>
          </p:cNvPr>
          <p:cNvSpPr txBox="1"/>
          <p:nvPr/>
        </p:nvSpPr>
        <p:spPr>
          <a:xfrm>
            <a:off x="68053" y="148153"/>
            <a:ext cx="7442200" cy="62314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Accreditation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Benefits &amp; Compensation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Collaboration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Communication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Confidence in Senior Leadership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Department Chair/Supervisor Effectiveness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Faculty Experience (Faculty only)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Faculty and Staff Well-being </a:t>
            </a:r>
            <a:endParaRPr lang="en-US" sz="3200" b="0" i="0" dirty="0">
              <a:effectLst/>
              <a:latin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Inclu</a:t>
            </a:r>
            <a:r>
              <a:rPr lang="en-US" sz="2400" b="0" i="0" dirty="0">
                <a:effectLst/>
                <a:latin typeface="Calibri" panose="020F0502020204030204" pitchFamily="34" charset="0"/>
              </a:rPr>
              <a:t>sion, Belonging and Community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Job Satisfaction </a:t>
            </a:r>
            <a:r>
              <a:rPr lang="en-US" sz="2400" b="0" i="0" dirty="0">
                <a:effectLst/>
                <a:latin typeface="Calibri" panose="020F0502020204030204" pitchFamily="34" charset="0"/>
              </a:rPr>
              <a:t>and Support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Mission </a:t>
            </a:r>
            <a:r>
              <a:rPr lang="en-US" sz="2400" b="0" i="0" dirty="0">
                <a:effectLst/>
                <a:latin typeface="Calibri" panose="020F0502020204030204" pitchFamily="34" charset="0"/>
              </a:rPr>
              <a:t>and Pride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Performance Management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Policy, Resources, Efficiency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Professional Development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Shared Governance</a:t>
            </a:r>
            <a:endParaRPr lang="en-US" sz="2800" b="0" i="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589CB5-0F3B-0671-963D-4A6DB62926DB}"/>
              </a:ext>
            </a:extLst>
          </p:cNvPr>
          <p:cNvSpPr txBox="1"/>
          <p:nvPr/>
        </p:nvSpPr>
        <p:spPr>
          <a:xfrm rot="1577232">
            <a:off x="6208589" y="1917816"/>
            <a:ext cx="45507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erlingske Sans XCn XBd" panose="02000906040000020004" pitchFamily="50" charset="0"/>
              </a:rPr>
              <a:t>CHAMPION PARTICIPATION &amp; SHARE YOUR THOUGHTS ON </a:t>
            </a:r>
          </a:p>
          <a:p>
            <a:r>
              <a:rPr lang="en-US" sz="3600" dirty="0">
                <a:solidFill>
                  <a:schemeClr val="bg1"/>
                </a:solidFill>
                <a:latin typeface="Berlingske Sans XCn XBd" panose="02000906040000020004" pitchFamily="50" charset="0"/>
              </a:rPr>
              <a:t>THESE TOPICS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86967D-886C-D943-BCB7-FF2E12503FA0}"/>
              </a:ext>
            </a:extLst>
          </p:cNvPr>
          <p:cNvSpPr txBox="1"/>
          <p:nvPr/>
        </p:nvSpPr>
        <p:spPr>
          <a:xfrm>
            <a:off x="10192189" y="499341"/>
            <a:ext cx="17699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/>
                </a:solidFill>
                <a:latin typeface="Berlingske Sans XCn XBd" panose="02000906040000020004" pitchFamily="50" charset="0"/>
              </a:rPr>
              <a:t>18-20</a:t>
            </a:r>
            <a:r>
              <a:rPr lang="en-US" sz="2800" dirty="0">
                <a:latin typeface="Berlingske Sans XCn XBd" panose="02000906040000020004" pitchFamily="50" charset="0"/>
              </a:rPr>
              <a:t> minutes to complete</a:t>
            </a:r>
          </a:p>
        </p:txBody>
      </p:sp>
      <p:pic>
        <p:nvPicPr>
          <p:cNvPr id="26" name="Graphic 25" descr="Clock with solid fill">
            <a:extLst>
              <a:ext uri="{FF2B5EF4-FFF2-40B4-BE49-F238E27FC236}">
                <a16:creationId xmlns:a16="http://schemas.microsoft.com/office/drawing/2014/main" id="{502C9C73-A1BC-F505-A9B4-8DA31AC4B5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92189" y="399039"/>
            <a:ext cx="726650" cy="72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000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4235-D5D4-3E1C-3833-C5834BCFB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B5D23C-6B3A-4C05-7520-BCCC6AEAC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410" y="292054"/>
            <a:ext cx="5564096" cy="13255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86DDC0-F517-9D0D-6600-8279233886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8492" y="788507"/>
            <a:ext cx="5099098" cy="43804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C841A71-2090-37B1-5933-84B4E5F73196}"/>
              </a:ext>
            </a:extLst>
          </p:cNvPr>
          <p:cNvSpPr txBox="1"/>
          <p:nvPr/>
        </p:nvSpPr>
        <p:spPr>
          <a:xfrm>
            <a:off x="475510" y="1452517"/>
            <a:ext cx="59521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USC’s Employee Insights Survey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 the </a:t>
            </a:r>
            <a:r>
              <a:rPr lang="en-US" sz="2400" b="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ModernThink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Great Colleges to Work For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survey and one of the most respected employee engagement assessments in higher education, providing valuable insights into workplace culture, leadership, and job satisfaction.</a:t>
            </a:r>
          </a:p>
          <a:p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ModernThink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ensures your confidentiality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These survey results will establish a baseline for future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You will help shape institutional priorities</a:t>
            </a:r>
          </a:p>
          <a:p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324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D9E5D-8AD5-0093-12AA-51D131F04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LEARN MORE….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01E945E-F136-100A-6AF2-C1BF1B9AF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100" y="365125"/>
            <a:ext cx="5514280" cy="55142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8710BF-09AA-8F0D-DB69-50F2810269C9}"/>
              </a:ext>
            </a:extLst>
          </p:cNvPr>
          <p:cNvSpPr txBox="1"/>
          <p:nvPr/>
        </p:nvSpPr>
        <p:spPr>
          <a:xfrm>
            <a:off x="838200" y="1522889"/>
            <a:ext cx="576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USC’s Employee Insights Survey Webpage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FAQs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Leader’s Edge Forum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6, 3-4pm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Teams Link on Webpage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Kim Pruitt with Guest, 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Provost Donna Arnett</a:t>
            </a:r>
          </a:p>
        </p:txBody>
      </p:sp>
    </p:spTree>
    <p:extLst>
      <p:ext uri="{BB962C8B-B14F-4D97-AF65-F5344CB8AC3E}">
        <p14:creationId xmlns:p14="http://schemas.microsoft.com/office/powerpoint/2010/main" val="113250121"/>
      </p:ext>
    </p:extLst>
  </p:cSld>
  <p:clrMapOvr>
    <a:masterClrMapping/>
  </p:clrMapOvr>
</p:sld>
</file>

<file path=ppt/theme/theme1.xml><?xml version="1.0" encoding="utf-8"?>
<a:theme xmlns:a="http://schemas.openxmlformats.org/drawingml/2006/main" name="UofSC Simple Theme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258CAB0-DDDD-8E42-8715-79BD1402BECB}" vid="{EC9F5A20-6D19-7048-A333-7BEF17D9B2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9389c5-eedd-4929-bd9c-6753242443e3">
      <Terms xmlns="http://schemas.microsoft.com/office/infopath/2007/PartnerControls"/>
    </lcf76f155ced4ddcb4097134ff3c332f>
    <TaxCatchAll xmlns="ca611f15-aa59-4264-9557-3057c7dd33dd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BD3808A980794E8E59CADD17D5CDFC" ma:contentTypeVersion="11" ma:contentTypeDescription="Create a new document." ma:contentTypeScope="" ma:versionID="4e2217a51b86addcadff24ca89d81a52">
  <xsd:schema xmlns:xsd="http://www.w3.org/2001/XMLSchema" xmlns:xs="http://www.w3.org/2001/XMLSchema" xmlns:p="http://schemas.microsoft.com/office/2006/metadata/properties" xmlns:ns2="439389c5-eedd-4929-bd9c-6753242443e3" xmlns:ns3="ca611f15-aa59-4264-9557-3057c7dd33dd" targetNamespace="http://schemas.microsoft.com/office/2006/metadata/properties" ma:root="true" ma:fieldsID="7c3144c02784f7f5ed8303424dbb5dda" ns2:_="" ns3:_="">
    <xsd:import namespace="439389c5-eedd-4929-bd9c-6753242443e3"/>
    <xsd:import namespace="ca611f15-aa59-4264-9557-3057c7dd33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9389c5-eedd-4929-bd9c-675324244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0eb1200-ba6e-4cde-9974-9e593fd12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11f15-aa59-4264-9557-3057c7dd33d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9c79735-b431-46de-866e-7ee37c9765c8}" ma:internalName="TaxCatchAll" ma:showField="CatchAllData" ma:web="ca611f15-aa59-4264-9557-3057c7dd33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0D46A9-B0DD-4EA1-95EC-A3D2D1FF3F33}">
  <ds:schemaRefs>
    <ds:schemaRef ds:uri="http://www.w3.org/XML/1998/namespace"/>
    <ds:schemaRef ds:uri="http://purl.org/dc/elements/1.1/"/>
    <ds:schemaRef ds:uri="http://schemas.microsoft.com/office/2006/metadata/properties"/>
    <ds:schemaRef ds:uri="ca611f15-aa59-4264-9557-3057c7dd33dd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439389c5-eedd-4929-bd9c-6753242443e3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F91C10-3A43-4636-BDB4-E5C3611829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4EB101-4899-4D30-9628-01FEE77357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9389c5-eedd-4929-bd9c-6753242443e3"/>
    <ds:schemaRef ds:uri="ca611f15-aa59-4264-9557-3057c7dd33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usc_ppt_substitute_fonts_wide (4)</Template>
  <TotalTime>104</TotalTime>
  <Words>218</Words>
  <Application>Microsoft Macintosh PowerPoint</Application>
  <PresentationFormat>Widescreen</PresentationFormat>
  <Paragraphs>40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Berlingske Sans</vt:lpstr>
      <vt:lpstr>Berlingske Sans XCn XBd</vt:lpstr>
      <vt:lpstr>Calibri</vt:lpstr>
      <vt:lpstr>Impact</vt:lpstr>
      <vt:lpstr>WordVisi_MSFontService</vt:lpstr>
      <vt:lpstr>UofSC Simple Theme</vt:lpstr>
      <vt:lpstr>PowerPoint Presentation</vt:lpstr>
      <vt:lpstr>PowerPoint Presentation</vt:lpstr>
      <vt:lpstr>PowerPoint Presentation</vt:lpstr>
      <vt:lpstr>LEARN MORE….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Pruitt, Kimberley</dc:creator>
  <cp:lastModifiedBy>Outten, Wayne</cp:lastModifiedBy>
  <cp:revision>3</cp:revision>
  <dcterms:created xsi:type="dcterms:W3CDTF">2025-03-04T22:05:54Z</dcterms:created>
  <dcterms:modified xsi:type="dcterms:W3CDTF">2025-03-05T12:49:06Z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0x0101005EBD3808A980794E8E59CADD17D5CDFC</vt:lpwstr>
  </property>
</Properties>
</file>