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23" r:id="rId1"/>
  </p:sldMasterIdLst>
  <p:notesMasterIdLst>
    <p:notesMasterId r:id="rId31"/>
  </p:notesMasterIdLst>
  <p:sldIdLst>
    <p:sldId id="331" r:id="rId2"/>
    <p:sldId id="332" r:id="rId3"/>
    <p:sldId id="333" r:id="rId4"/>
    <p:sldId id="334" r:id="rId5"/>
    <p:sldId id="335" r:id="rId6"/>
    <p:sldId id="336" r:id="rId7"/>
    <p:sldId id="337" r:id="rId8"/>
    <p:sldId id="338" r:id="rId9"/>
    <p:sldId id="339" r:id="rId10"/>
    <p:sldId id="340" r:id="rId11"/>
    <p:sldId id="341" r:id="rId12"/>
    <p:sldId id="342" r:id="rId13"/>
    <p:sldId id="343" r:id="rId14"/>
    <p:sldId id="344" r:id="rId15"/>
    <p:sldId id="345" r:id="rId16"/>
    <p:sldId id="346" r:id="rId17"/>
    <p:sldId id="347" r:id="rId18"/>
    <p:sldId id="348" r:id="rId19"/>
    <p:sldId id="349" r:id="rId20"/>
    <p:sldId id="350" r:id="rId21"/>
    <p:sldId id="351" r:id="rId22"/>
    <p:sldId id="352" r:id="rId23"/>
    <p:sldId id="353" r:id="rId24"/>
    <p:sldId id="354" r:id="rId25"/>
    <p:sldId id="355" r:id="rId26"/>
    <p:sldId id="356" r:id="rId27"/>
    <p:sldId id="357" r:id="rId28"/>
    <p:sldId id="358" r:id="rId29"/>
    <p:sldId id="359" r:id="rId30"/>
  </p:sldIdLst>
  <p:sldSz cx="12192000" cy="6858000"/>
  <p:notesSz cx="7102475" cy="93884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15" autoAdjust="0"/>
    <p:restoredTop sz="73875" autoAdjust="0"/>
  </p:normalViewPr>
  <p:slideViewPr>
    <p:cSldViewPr snapToGrid="0">
      <p:cViewPr varScale="1">
        <p:scale>
          <a:sx n="49" d="100"/>
          <a:sy n="49" d="100"/>
        </p:scale>
        <p:origin x="1260"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3077739" cy="471053"/>
          </a:xfrm>
          <a:prstGeom prst="rect">
            <a:avLst/>
          </a:prstGeom>
        </p:spPr>
        <p:txBody>
          <a:bodyPr vert="horz" lIns="94223" tIns="47111" rIns="94223" bIns="47111" rtlCol="0"/>
          <a:lstStyle>
            <a:lvl1pPr algn="l">
              <a:defRPr sz="1200"/>
            </a:lvl1pPr>
          </a:lstStyle>
          <a:p>
            <a:endParaRPr lang="en-US"/>
          </a:p>
        </p:txBody>
      </p:sp>
      <p:sp>
        <p:nvSpPr>
          <p:cNvPr id="3" name="Date Placeholder 2"/>
          <p:cNvSpPr>
            <a:spLocks noGrp="1"/>
          </p:cNvSpPr>
          <p:nvPr>
            <p:ph type="dt" idx="1"/>
          </p:nvPr>
        </p:nvSpPr>
        <p:spPr>
          <a:xfrm>
            <a:off x="4023092" y="2"/>
            <a:ext cx="3077739" cy="471053"/>
          </a:xfrm>
          <a:prstGeom prst="rect">
            <a:avLst/>
          </a:prstGeom>
        </p:spPr>
        <p:txBody>
          <a:bodyPr vert="horz" lIns="94223" tIns="47111" rIns="94223" bIns="47111" rtlCol="0"/>
          <a:lstStyle>
            <a:lvl1pPr algn="r">
              <a:defRPr sz="1200"/>
            </a:lvl1pPr>
          </a:lstStyle>
          <a:p>
            <a:fld id="{DDEF5C3F-374A-426B-B1FD-717CEF1D0FDE}" type="datetimeFigureOut">
              <a:rPr lang="en-US" smtClean="0"/>
              <a:t>3/25/2020</a:t>
            </a:fld>
            <a:endParaRPr lang="en-US"/>
          </a:p>
        </p:txBody>
      </p:sp>
      <p:sp>
        <p:nvSpPr>
          <p:cNvPr id="4" name="Slide Image Placeholder 3"/>
          <p:cNvSpPr>
            <a:spLocks noGrp="1" noRot="1" noChangeAspect="1"/>
          </p:cNvSpPr>
          <p:nvPr>
            <p:ph type="sldImg" idx="2"/>
          </p:nvPr>
        </p:nvSpPr>
        <p:spPr>
          <a:xfrm>
            <a:off x="736600" y="1173163"/>
            <a:ext cx="5629275" cy="3167062"/>
          </a:xfrm>
          <a:prstGeom prst="rect">
            <a:avLst/>
          </a:prstGeom>
          <a:noFill/>
          <a:ln w="12700">
            <a:solidFill>
              <a:prstClr val="black"/>
            </a:solidFill>
          </a:ln>
        </p:spPr>
        <p:txBody>
          <a:bodyPr vert="horz" lIns="94223" tIns="47111" rIns="94223" bIns="47111" rtlCol="0" anchor="ctr"/>
          <a:lstStyle/>
          <a:p>
            <a:endParaRPr lang="en-US"/>
          </a:p>
        </p:txBody>
      </p:sp>
      <p:sp>
        <p:nvSpPr>
          <p:cNvPr id="5" name="Notes Placeholder 4"/>
          <p:cNvSpPr>
            <a:spLocks noGrp="1"/>
          </p:cNvSpPr>
          <p:nvPr>
            <p:ph type="body" sz="quarter" idx="3"/>
          </p:nvPr>
        </p:nvSpPr>
        <p:spPr>
          <a:xfrm>
            <a:off x="710248" y="4518203"/>
            <a:ext cx="5681980" cy="3696713"/>
          </a:xfrm>
          <a:prstGeom prst="rect">
            <a:avLst/>
          </a:prstGeom>
        </p:spPr>
        <p:txBody>
          <a:bodyPr vert="horz" lIns="94223" tIns="47111" rIns="94223" bIns="4711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71053"/>
          </a:xfrm>
          <a:prstGeom prst="rect">
            <a:avLst/>
          </a:prstGeom>
        </p:spPr>
        <p:txBody>
          <a:bodyPr vert="horz" lIns="94223" tIns="47111" rIns="94223" bIns="47111" rtlCol="0" anchor="b"/>
          <a:lstStyle>
            <a:lvl1pPr algn="l">
              <a:defRPr sz="1200"/>
            </a:lvl1pPr>
          </a:lstStyle>
          <a:p>
            <a:endParaRPr lang="en-US"/>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23" tIns="47111" rIns="94223" bIns="47111" rtlCol="0" anchor="b"/>
          <a:lstStyle>
            <a:lvl1pPr algn="r">
              <a:defRPr sz="1200"/>
            </a:lvl1pPr>
          </a:lstStyle>
          <a:p>
            <a:fld id="{C6383687-B26E-4D99-9208-DE7A42069750}" type="slidenum">
              <a:rPr lang="en-US" smtClean="0"/>
              <a:t>‹#›</a:t>
            </a:fld>
            <a:endParaRPr lang="en-US"/>
          </a:p>
        </p:txBody>
      </p:sp>
    </p:spTree>
    <p:extLst>
      <p:ext uri="{BB962C8B-B14F-4D97-AF65-F5344CB8AC3E}">
        <p14:creationId xmlns:p14="http://schemas.microsoft.com/office/powerpoint/2010/main" val="22919126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www.cdc.gov/niosh/docs/98-126/"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6383687-B26E-4D99-9208-DE7A42069750}" type="slidenum">
              <a:rPr lang="en-US" smtClean="0"/>
              <a:t>1</a:t>
            </a:fld>
            <a:endParaRPr lang="en-US"/>
          </a:p>
        </p:txBody>
      </p:sp>
    </p:spTree>
    <p:extLst>
      <p:ext uri="{BB962C8B-B14F-4D97-AF65-F5344CB8AC3E}">
        <p14:creationId xmlns:p14="http://schemas.microsoft.com/office/powerpoint/2010/main" val="5518238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6383687-B26E-4D99-9208-DE7A42069750}" type="slidenum">
              <a:rPr lang="en-US" smtClean="0"/>
              <a:t>10</a:t>
            </a:fld>
            <a:endParaRPr lang="en-US"/>
          </a:p>
        </p:txBody>
      </p:sp>
    </p:spTree>
    <p:extLst>
      <p:ext uri="{BB962C8B-B14F-4D97-AF65-F5344CB8AC3E}">
        <p14:creationId xmlns:p14="http://schemas.microsoft.com/office/powerpoint/2010/main" val="21693077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6383687-B26E-4D99-9208-DE7A42069750}" type="slidenum">
              <a:rPr lang="en-US" smtClean="0"/>
              <a:t>11</a:t>
            </a:fld>
            <a:endParaRPr lang="en-US"/>
          </a:p>
        </p:txBody>
      </p:sp>
    </p:spTree>
    <p:extLst>
      <p:ext uri="{BB962C8B-B14F-4D97-AF65-F5344CB8AC3E}">
        <p14:creationId xmlns:p14="http://schemas.microsoft.com/office/powerpoint/2010/main" val="32453251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6383687-B26E-4D99-9208-DE7A42069750}" type="slidenum">
              <a:rPr lang="en-US" smtClean="0"/>
              <a:t>12</a:t>
            </a:fld>
            <a:endParaRPr lang="en-US"/>
          </a:p>
        </p:txBody>
      </p:sp>
    </p:spTree>
    <p:extLst>
      <p:ext uri="{BB962C8B-B14F-4D97-AF65-F5344CB8AC3E}">
        <p14:creationId xmlns:p14="http://schemas.microsoft.com/office/powerpoint/2010/main" val="20413712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6383687-B26E-4D99-9208-DE7A42069750}" type="slidenum">
              <a:rPr lang="en-US" smtClean="0"/>
              <a:t>13</a:t>
            </a:fld>
            <a:endParaRPr lang="en-US"/>
          </a:p>
        </p:txBody>
      </p:sp>
    </p:spTree>
    <p:extLst>
      <p:ext uri="{BB962C8B-B14F-4D97-AF65-F5344CB8AC3E}">
        <p14:creationId xmlns:p14="http://schemas.microsoft.com/office/powerpoint/2010/main" val="29915698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6383687-B26E-4D99-9208-DE7A42069750}" type="slidenum">
              <a:rPr lang="en-US" smtClean="0"/>
              <a:t>14</a:t>
            </a:fld>
            <a:endParaRPr lang="en-US"/>
          </a:p>
        </p:txBody>
      </p:sp>
    </p:spTree>
    <p:extLst>
      <p:ext uri="{BB962C8B-B14F-4D97-AF65-F5344CB8AC3E}">
        <p14:creationId xmlns:p14="http://schemas.microsoft.com/office/powerpoint/2010/main" val="8551558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6383687-B26E-4D99-9208-DE7A42069750}" type="slidenum">
              <a:rPr lang="en-US" smtClean="0"/>
              <a:t>15</a:t>
            </a:fld>
            <a:endParaRPr lang="en-US"/>
          </a:p>
        </p:txBody>
      </p:sp>
    </p:spTree>
    <p:extLst>
      <p:ext uri="{BB962C8B-B14F-4D97-AF65-F5344CB8AC3E}">
        <p14:creationId xmlns:p14="http://schemas.microsoft.com/office/powerpoint/2010/main" val="39201230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6383687-B26E-4D99-9208-DE7A42069750}" type="slidenum">
              <a:rPr lang="en-US" smtClean="0"/>
              <a:t>16</a:t>
            </a:fld>
            <a:endParaRPr lang="en-US"/>
          </a:p>
        </p:txBody>
      </p:sp>
    </p:spTree>
    <p:extLst>
      <p:ext uri="{BB962C8B-B14F-4D97-AF65-F5344CB8AC3E}">
        <p14:creationId xmlns:p14="http://schemas.microsoft.com/office/powerpoint/2010/main" val="10309880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6383687-B26E-4D99-9208-DE7A42069750}" type="slidenum">
              <a:rPr lang="en-US" smtClean="0"/>
              <a:t>17</a:t>
            </a:fld>
            <a:endParaRPr lang="en-US"/>
          </a:p>
        </p:txBody>
      </p:sp>
    </p:spTree>
    <p:extLst>
      <p:ext uri="{BB962C8B-B14F-4D97-AF65-F5344CB8AC3E}">
        <p14:creationId xmlns:p14="http://schemas.microsoft.com/office/powerpoint/2010/main" val="354719871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6383687-B26E-4D99-9208-DE7A42069750}" type="slidenum">
              <a:rPr lang="en-US" smtClean="0"/>
              <a:t>18</a:t>
            </a:fld>
            <a:endParaRPr lang="en-US"/>
          </a:p>
        </p:txBody>
      </p:sp>
    </p:spTree>
    <p:extLst>
      <p:ext uri="{BB962C8B-B14F-4D97-AF65-F5344CB8AC3E}">
        <p14:creationId xmlns:p14="http://schemas.microsoft.com/office/powerpoint/2010/main" val="87689676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Noise is measured in units of sound pressure levels called decibels, named after Alexander Graham Bell, using A-weighted sound levels (</a:t>
            </a:r>
            <a:r>
              <a:rPr lang="en-US" dirty="0" err="1"/>
              <a:t>dBA</a:t>
            </a:r>
            <a:r>
              <a:rPr lang="en-US" dirty="0"/>
              <a:t>). The A-weighted sound levels closely match the perception of loudness by the human ear. Decibels are measured on a logarithmic scale which means that a small change in the number of decibels results in a huge change in the amount of noise and the potential damage to a person's hearing.</a:t>
            </a:r>
          </a:p>
          <a:p>
            <a:r>
              <a:rPr lang="en-US" dirty="0"/>
              <a:t>OSHA sets legal limits on noise exposure in the workplace. These limits are based on a worker's time weighted average over an 8 hour day. With noise, OSHA's permissible exposure limit (PEL) is 90 </a:t>
            </a:r>
            <a:r>
              <a:rPr lang="en-US" dirty="0" err="1"/>
              <a:t>dBA</a:t>
            </a:r>
            <a:r>
              <a:rPr lang="en-US" dirty="0"/>
              <a:t> for all workers for an 8 hour day. The OSHA standard uses a 5 </a:t>
            </a:r>
            <a:r>
              <a:rPr lang="en-US" dirty="0" err="1"/>
              <a:t>dBA</a:t>
            </a:r>
            <a:r>
              <a:rPr lang="en-US" dirty="0"/>
              <a:t> exchange rate. This means that when the noise level is increased by 5 </a:t>
            </a:r>
            <a:r>
              <a:rPr lang="en-US" dirty="0" err="1"/>
              <a:t>dBA</a:t>
            </a:r>
            <a:r>
              <a:rPr lang="en-US" dirty="0"/>
              <a:t>, the amount of time a person can be exposed to a certain noise level to receive the same dose is cut in half.</a:t>
            </a:r>
          </a:p>
          <a:p>
            <a:r>
              <a:rPr lang="en-US" dirty="0"/>
              <a:t>The National Institute for Occupational Safety and Health (NIOSH) has </a:t>
            </a:r>
            <a:r>
              <a:rPr lang="en-US" u="sng" dirty="0">
                <a:hlinkClick r:id="rId3" tooltip="recommended"/>
              </a:rPr>
              <a:t>recommended</a:t>
            </a:r>
            <a:r>
              <a:rPr lang="en-US" dirty="0"/>
              <a:t> that all worker exposures to noise should be controlled below a level equivalent to 85 </a:t>
            </a:r>
            <a:r>
              <a:rPr lang="en-US" dirty="0" err="1"/>
              <a:t>dBA</a:t>
            </a:r>
            <a:r>
              <a:rPr lang="en-US" dirty="0"/>
              <a:t> for eight hours to minimize occupational noise induced hearing loss. NIOSH has found that significant noise-induced hearing loss occurs at the exposure levels equivalent to the OSHA PEL based on updated information obtained from literature reviews. NIOSH also recommends a 3 </a:t>
            </a:r>
            <a:r>
              <a:rPr lang="en-US" dirty="0" err="1"/>
              <a:t>dBA</a:t>
            </a:r>
            <a:r>
              <a:rPr lang="en-US" dirty="0"/>
              <a:t> exchange rate so that every increase by 3 </a:t>
            </a:r>
            <a:r>
              <a:rPr lang="en-US" dirty="0" err="1"/>
              <a:t>dBA</a:t>
            </a:r>
            <a:r>
              <a:rPr lang="en-US" dirty="0"/>
              <a:t> doubles the amount of the noise and halves the recommended amount of exposure time.</a:t>
            </a:r>
          </a:p>
          <a:p>
            <a:r>
              <a:rPr lang="en-US" b="1" i="1" dirty="0"/>
              <a:t>Here's an example: OSHA allows 8 hours of exposure to 90 </a:t>
            </a:r>
            <a:r>
              <a:rPr lang="en-US" b="1" i="1" dirty="0" err="1"/>
              <a:t>dBA</a:t>
            </a:r>
            <a:r>
              <a:rPr lang="en-US" b="1" i="1" dirty="0"/>
              <a:t> but only 2 hours of exposure to 100 </a:t>
            </a:r>
            <a:r>
              <a:rPr lang="en-US" b="1" i="1" dirty="0" err="1"/>
              <a:t>dBA</a:t>
            </a:r>
            <a:r>
              <a:rPr lang="en-US" b="1" i="1" dirty="0"/>
              <a:t> sound levels. NIOSH would recommend limiting the 8 hour exposure to less than 85 </a:t>
            </a:r>
            <a:r>
              <a:rPr lang="en-US" b="1" i="1" dirty="0" err="1"/>
              <a:t>dBA</a:t>
            </a:r>
            <a:r>
              <a:rPr lang="en-US" b="1" i="1" dirty="0"/>
              <a:t>. At 100 </a:t>
            </a:r>
            <a:r>
              <a:rPr lang="en-US" b="1" i="1" dirty="0" err="1"/>
              <a:t>dBA</a:t>
            </a:r>
            <a:r>
              <a:rPr lang="en-US" b="1" i="1" dirty="0"/>
              <a:t>, NIOSH recommends less than 15 minutes of exposure per day.</a:t>
            </a:r>
            <a:endParaRPr lang="en-US" b="1" dirty="0"/>
          </a:p>
          <a:p>
            <a:r>
              <a:rPr lang="en-US" dirty="0"/>
              <a:t>In 1981, OSHA implemented new requirements to protect all workers in general industry (e.g. the manufacturing and the service sectors) for employers to implement a Hearing Conservation Program where </a:t>
            </a:r>
            <a:r>
              <a:rPr lang="en-US" b="1" dirty="0"/>
              <a:t>workers are exposed to a time weighted average noise level of 85 </a:t>
            </a:r>
            <a:r>
              <a:rPr lang="en-US" b="1" dirty="0" err="1"/>
              <a:t>dBA</a:t>
            </a:r>
            <a:r>
              <a:rPr lang="en-US" dirty="0"/>
              <a:t> or higher over an 8 hour work shift. Hearing Conservation Programs require employers to measure noise levels, provide free annual hearing exams and free hearing protection, provide training, and conduct evaluations of the adequacy of the hearing protectors in use unless changes to tools, equipment and schedules are made so that they are less noisy and worker exposure to noise is less than the 85 </a:t>
            </a:r>
            <a:r>
              <a:rPr lang="en-US" dirty="0" err="1"/>
              <a:t>dBA</a:t>
            </a:r>
            <a:r>
              <a:rPr lang="en-US" dirty="0"/>
              <a:t>.</a:t>
            </a:r>
          </a:p>
          <a:p>
            <a:endParaRPr lang="en-US" dirty="0"/>
          </a:p>
        </p:txBody>
      </p:sp>
      <p:sp>
        <p:nvSpPr>
          <p:cNvPr id="4" name="Slide Number Placeholder 3"/>
          <p:cNvSpPr>
            <a:spLocks noGrp="1"/>
          </p:cNvSpPr>
          <p:nvPr>
            <p:ph type="sldNum" sz="quarter" idx="10"/>
          </p:nvPr>
        </p:nvSpPr>
        <p:spPr/>
        <p:txBody>
          <a:bodyPr/>
          <a:lstStyle/>
          <a:p>
            <a:fld id="{C6383687-B26E-4D99-9208-DE7A42069750}" type="slidenum">
              <a:rPr lang="en-US" smtClean="0"/>
              <a:t>19</a:t>
            </a:fld>
            <a:endParaRPr lang="en-US"/>
          </a:p>
        </p:txBody>
      </p:sp>
    </p:spTree>
    <p:extLst>
      <p:ext uri="{BB962C8B-B14F-4D97-AF65-F5344CB8AC3E}">
        <p14:creationId xmlns:p14="http://schemas.microsoft.com/office/powerpoint/2010/main" val="35143237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6383687-B26E-4D99-9208-DE7A42069750}" type="slidenum">
              <a:rPr lang="en-US" smtClean="0"/>
              <a:t>2</a:t>
            </a:fld>
            <a:endParaRPr lang="en-US"/>
          </a:p>
        </p:txBody>
      </p:sp>
    </p:spTree>
    <p:extLst>
      <p:ext uri="{BB962C8B-B14F-4D97-AF65-F5344CB8AC3E}">
        <p14:creationId xmlns:p14="http://schemas.microsoft.com/office/powerpoint/2010/main" val="311940015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6383687-B26E-4D99-9208-DE7A42069750}" type="slidenum">
              <a:rPr lang="en-US" smtClean="0"/>
              <a:t>20</a:t>
            </a:fld>
            <a:endParaRPr lang="en-US"/>
          </a:p>
        </p:txBody>
      </p:sp>
    </p:spTree>
    <p:extLst>
      <p:ext uri="{BB962C8B-B14F-4D97-AF65-F5344CB8AC3E}">
        <p14:creationId xmlns:p14="http://schemas.microsoft.com/office/powerpoint/2010/main" val="287778315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6383687-B26E-4D99-9208-DE7A42069750}" type="slidenum">
              <a:rPr lang="en-US" smtClean="0"/>
              <a:t>21</a:t>
            </a:fld>
            <a:endParaRPr lang="en-US"/>
          </a:p>
        </p:txBody>
      </p:sp>
    </p:spTree>
    <p:extLst>
      <p:ext uri="{BB962C8B-B14F-4D97-AF65-F5344CB8AC3E}">
        <p14:creationId xmlns:p14="http://schemas.microsoft.com/office/powerpoint/2010/main" val="380684580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dirty="0"/>
              <a:t>NRR – Noise Reduction Rating</a:t>
            </a:r>
          </a:p>
          <a:p>
            <a:pPr eaLnBrk="1" hangingPunct="1"/>
            <a:r>
              <a:rPr lang="en-US" altLang="en-US" dirty="0"/>
              <a:t>The purpose of the NRR is to give an indication of the amount of noise reduction that may be expected with a specific hearing protection device.</a:t>
            </a:r>
          </a:p>
          <a:p>
            <a:pPr eaLnBrk="1" hangingPunct="1"/>
            <a:r>
              <a:rPr lang="en-US" altLang="en-US" dirty="0"/>
              <a:t>This number is to be used as a general guide only! The true amount of noise reduction depends on how the employee inserts the hearing protector into the ear.</a:t>
            </a:r>
          </a:p>
          <a:p>
            <a:endParaRPr lang="en-US" dirty="0"/>
          </a:p>
        </p:txBody>
      </p:sp>
      <p:sp>
        <p:nvSpPr>
          <p:cNvPr id="4" name="Slide Number Placeholder 3"/>
          <p:cNvSpPr>
            <a:spLocks noGrp="1"/>
          </p:cNvSpPr>
          <p:nvPr>
            <p:ph type="sldNum" sz="quarter" idx="10"/>
          </p:nvPr>
        </p:nvSpPr>
        <p:spPr/>
        <p:txBody>
          <a:bodyPr/>
          <a:lstStyle/>
          <a:p>
            <a:fld id="{C6383687-B26E-4D99-9208-DE7A42069750}" type="slidenum">
              <a:rPr lang="en-US" smtClean="0"/>
              <a:t>22</a:t>
            </a:fld>
            <a:endParaRPr lang="en-US"/>
          </a:p>
        </p:txBody>
      </p:sp>
    </p:spTree>
    <p:extLst>
      <p:ext uri="{BB962C8B-B14F-4D97-AF65-F5344CB8AC3E}">
        <p14:creationId xmlns:p14="http://schemas.microsoft.com/office/powerpoint/2010/main" val="308334542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6383687-B26E-4D99-9208-DE7A42069750}" type="slidenum">
              <a:rPr lang="en-US" smtClean="0"/>
              <a:t>23</a:t>
            </a:fld>
            <a:endParaRPr lang="en-US"/>
          </a:p>
        </p:txBody>
      </p:sp>
    </p:spTree>
    <p:extLst>
      <p:ext uri="{BB962C8B-B14F-4D97-AF65-F5344CB8AC3E}">
        <p14:creationId xmlns:p14="http://schemas.microsoft.com/office/powerpoint/2010/main" val="121414779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pPr>
            <a:r>
              <a:rPr lang="en-US" dirty="0"/>
              <a:t>When wearing ear muffs:</a:t>
            </a:r>
          </a:p>
          <a:p>
            <a:pPr>
              <a:lnSpc>
                <a:spcPct val="90000"/>
              </a:lnSpc>
              <a:buFontTx/>
              <a:buChar char="•"/>
            </a:pPr>
            <a:r>
              <a:rPr lang="en-US" dirty="0"/>
              <a:t>Remember that anything that comes between your ear and the ear muff will make them less effective and reduce  your level of protection!   Also, you should choose eyewear with thin temples so they don't interfere with the seal.  Some ear muffs attach to hard hats to form a good seal when wearing a hard hat.</a:t>
            </a:r>
          </a:p>
          <a:p>
            <a:pPr>
              <a:lnSpc>
                <a:spcPct val="90000"/>
              </a:lnSpc>
              <a:buFontTx/>
              <a:buChar char="•"/>
            </a:pPr>
            <a:r>
              <a:rPr lang="en-US" dirty="0"/>
              <a:t>Also, when putting on ear muffs, remember to push your hair away from your ears.   Center the ear muffs over your head and make sure the seal is tight. Adjust the headband so the ear muffs are resting comfortably on your head.  The cups should entirely cover your ears.  </a:t>
            </a:r>
          </a:p>
          <a:p>
            <a:pPr>
              <a:lnSpc>
                <a:spcPct val="90000"/>
              </a:lnSpc>
              <a:buFontTx/>
              <a:buChar char="•"/>
            </a:pPr>
            <a:r>
              <a:rPr lang="en-US" dirty="0"/>
              <a:t>Before you put on your earmuffs, it is important to inspect them for cracks, tears or other signs of wear.</a:t>
            </a:r>
          </a:p>
          <a:p>
            <a:endParaRPr lang="en-US" dirty="0"/>
          </a:p>
        </p:txBody>
      </p:sp>
      <p:sp>
        <p:nvSpPr>
          <p:cNvPr id="4" name="Slide Number Placeholder 3"/>
          <p:cNvSpPr>
            <a:spLocks noGrp="1"/>
          </p:cNvSpPr>
          <p:nvPr>
            <p:ph type="sldNum" sz="quarter" idx="10"/>
          </p:nvPr>
        </p:nvSpPr>
        <p:spPr/>
        <p:txBody>
          <a:bodyPr/>
          <a:lstStyle/>
          <a:p>
            <a:fld id="{C6383687-B26E-4D99-9208-DE7A42069750}" type="slidenum">
              <a:rPr lang="en-US" smtClean="0"/>
              <a:t>24</a:t>
            </a:fld>
            <a:endParaRPr lang="en-US"/>
          </a:p>
        </p:txBody>
      </p:sp>
    </p:spTree>
    <p:extLst>
      <p:ext uri="{BB962C8B-B14F-4D97-AF65-F5344CB8AC3E}">
        <p14:creationId xmlns:p14="http://schemas.microsoft.com/office/powerpoint/2010/main" val="81751683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pPr>
            <a:r>
              <a:rPr lang="en-US" b="1" dirty="0"/>
              <a:t>DEMONSTRATE PROPER INSERTION/USE OF EAR PLUGS AND MUFFS</a:t>
            </a:r>
          </a:p>
          <a:p>
            <a:pPr>
              <a:lnSpc>
                <a:spcPct val="90000"/>
              </a:lnSpc>
            </a:pPr>
            <a:endParaRPr lang="en-US" b="1" dirty="0"/>
          </a:p>
          <a:p>
            <a:pPr>
              <a:lnSpc>
                <a:spcPct val="90000"/>
              </a:lnSpc>
            </a:pPr>
            <a:r>
              <a:rPr lang="en-US" dirty="0"/>
              <a:t>When inserting your ear plugs: </a:t>
            </a:r>
          </a:p>
          <a:p>
            <a:pPr>
              <a:lnSpc>
                <a:spcPct val="90000"/>
              </a:lnSpc>
              <a:buFontTx/>
              <a:buChar char="•"/>
            </a:pPr>
            <a:r>
              <a:rPr lang="en-US" dirty="0"/>
              <a:t>Before putting ear plugs in, wash your hands to prevent infections from entering the ear. </a:t>
            </a:r>
          </a:p>
          <a:p>
            <a:pPr>
              <a:lnSpc>
                <a:spcPct val="90000"/>
              </a:lnSpc>
              <a:buFontTx/>
              <a:buChar char="•"/>
            </a:pPr>
            <a:r>
              <a:rPr lang="en-US" dirty="0"/>
              <a:t>Inspect the ear plugs for tears, cracks or hardening. </a:t>
            </a:r>
          </a:p>
          <a:p>
            <a:pPr>
              <a:lnSpc>
                <a:spcPct val="90000"/>
              </a:lnSpc>
              <a:buFontTx/>
              <a:buChar char="•"/>
            </a:pPr>
            <a:r>
              <a:rPr lang="en-US" dirty="0"/>
              <a:t>To insert a malleable foam plug, roll the </a:t>
            </a:r>
            <a:r>
              <a:rPr lang="en-US" dirty="0" err="1"/>
              <a:t>blug</a:t>
            </a:r>
            <a:r>
              <a:rPr lang="en-US" dirty="0"/>
              <a:t> between your fingers and thumb to make it thinner, making sure there are no wrinkles or creases in the plug. </a:t>
            </a:r>
          </a:p>
          <a:p>
            <a:pPr>
              <a:lnSpc>
                <a:spcPct val="90000"/>
              </a:lnSpc>
              <a:buFontTx/>
              <a:buChar char="•"/>
            </a:pPr>
            <a:r>
              <a:rPr lang="en-US" dirty="0"/>
              <a:t>Reach one hand behind your head and pull your ear outward  and upward to widen the auditory canal.  Insert the plug well into the ear and hold it in place until it expands.  Don't be afraid to place the plug into the ear canal.  You cannot hurt your eardrum because the plugs are too short to reach it.  If the seal is not tight, the earplug will not be effective. </a:t>
            </a:r>
          </a:p>
          <a:p>
            <a:pPr>
              <a:lnSpc>
                <a:spcPct val="90000"/>
              </a:lnSpc>
              <a:buFontTx/>
              <a:buChar char="•"/>
            </a:pPr>
            <a:r>
              <a:rPr lang="en-US" dirty="0"/>
              <a:t>Remember to properly clean and store your ear plugs!</a:t>
            </a:r>
          </a:p>
          <a:p>
            <a:endParaRPr lang="en-US" dirty="0"/>
          </a:p>
        </p:txBody>
      </p:sp>
      <p:sp>
        <p:nvSpPr>
          <p:cNvPr id="4" name="Slide Number Placeholder 3"/>
          <p:cNvSpPr>
            <a:spLocks noGrp="1"/>
          </p:cNvSpPr>
          <p:nvPr>
            <p:ph type="sldNum" sz="quarter" idx="10"/>
          </p:nvPr>
        </p:nvSpPr>
        <p:spPr/>
        <p:txBody>
          <a:bodyPr/>
          <a:lstStyle/>
          <a:p>
            <a:fld id="{C6383687-B26E-4D99-9208-DE7A42069750}" type="slidenum">
              <a:rPr lang="en-US" smtClean="0"/>
              <a:t>25</a:t>
            </a:fld>
            <a:endParaRPr lang="en-US"/>
          </a:p>
        </p:txBody>
      </p:sp>
    </p:spTree>
    <p:extLst>
      <p:ext uri="{BB962C8B-B14F-4D97-AF65-F5344CB8AC3E}">
        <p14:creationId xmlns:p14="http://schemas.microsoft.com/office/powerpoint/2010/main" val="56653175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6383687-B26E-4D99-9208-DE7A42069750}" type="slidenum">
              <a:rPr lang="en-US" smtClean="0"/>
              <a:t>26</a:t>
            </a:fld>
            <a:endParaRPr lang="en-US"/>
          </a:p>
        </p:txBody>
      </p:sp>
    </p:spTree>
    <p:extLst>
      <p:ext uri="{BB962C8B-B14F-4D97-AF65-F5344CB8AC3E}">
        <p14:creationId xmlns:p14="http://schemas.microsoft.com/office/powerpoint/2010/main" val="428478859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6383687-B26E-4D99-9208-DE7A42069750}" type="slidenum">
              <a:rPr lang="en-US" smtClean="0"/>
              <a:t>27</a:t>
            </a:fld>
            <a:endParaRPr lang="en-US"/>
          </a:p>
        </p:txBody>
      </p:sp>
    </p:spTree>
    <p:extLst>
      <p:ext uri="{BB962C8B-B14F-4D97-AF65-F5344CB8AC3E}">
        <p14:creationId xmlns:p14="http://schemas.microsoft.com/office/powerpoint/2010/main" val="421232645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2226">
              <a:defRPr/>
            </a:pPr>
            <a:r>
              <a:rPr lang="en-US" altLang="en-US" u="sng" dirty="0"/>
              <a:t>Standard Threshold Shift</a:t>
            </a:r>
            <a:r>
              <a:rPr lang="en-US" altLang="en-US" dirty="0"/>
              <a:t> – a change in hearing threshold relative to the baseline audiogram of an average of 10 dB or more.</a:t>
            </a:r>
          </a:p>
          <a:p>
            <a:endParaRPr lang="en-US" dirty="0"/>
          </a:p>
        </p:txBody>
      </p:sp>
      <p:sp>
        <p:nvSpPr>
          <p:cNvPr id="4" name="Slide Number Placeholder 3"/>
          <p:cNvSpPr>
            <a:spLocks noGrp="1"/>
          </p:cNvSpPr>
          <p:nvPr>
            <p:ph type="sldNum" sz="quarter" idx="10"/>
          </p:nvPr>
        </p:nvSpPr>
        <p:spPr/>
        <p:txBody>
          <a:bodyPr/>
          <a:lstStyle/>
          <a:p>
            <a:fld id="{C6383687-B26E-4D99-9208-DE7A42069750}" type="slidenum">
              <a:rPr lang="en-US" smtClean="0"/>
              <a:t>28</a:t>
            </a:fld>
            <a:endParaRPr lang="en-US"/>
          </a:p>
        </p:txBody>
      </p:sp>
    </p:spTree>
    <p:extLst>
      <p:ext uri="{BB962C8B-B14F-4D97-AF65-F5344CB8AC3E}">
        <p14:creationId xmlns:p14="http://schemas.microsoft.com/office/powerpoint/2010/main" val="195535513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6383687-B26E-4D99-9208-DE7A42069750}" type="slidenum">
              <a:rPr lang="en-US" smtClean="0"/>
              <a:t>29</a:t>
            </a:fld>
            <a:endParaRPr lang="en-US"/>
          </a:p>
        </p:txBody>
      </p:sp>
    </p:spTree>
    <p:extLst>
      <p:ext uri="{BB962C8B-B14F-4D97-AF65-F5344CB8AC3E}">
        <p14:creationId xmlns:p14="http://schemas.microsoft.com/office/powerpoint/2010/main" val="12811791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6383687-B26E-4D99-9208-DE7A42069750}" type="slidenum">
              <a:rPr lang="en-US" smtClean="0"/>
              <a:t>3</a:t>
            </a:fld>
            <a:endParaRPr lang="en-US"/>
          </a:p>
        </p:txBody>
      </p:sp>
    </p:spTree>
    <p:extLst>
      <p:ext uri="{BB962C8B-B14F-4D97-AF65-F5344CB8AC3E}">
        <p14:creationId xmlns:p14="http://schemas.microsoft.com/office/powerpoint/2010/main" val="16909815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6383687-B26E-4D99-9208-DE7A42069750}" type="slidenum">
              <a:rPr lang="en-US" smtClean="0"/>
              <a:t>4</a:t>
            </a:fld>
            <a:endParaRPr lang="en-US"/>
          </a:p>
        </p:txBody>
      </p:sp>
    </p:spTree>
    <p:extLst>
      <p:ext uri="{BB962C8B-B14F-4D97-AF65-F5344CB8AC3E}">
        <p14:creationId xmlns:p14="http://schemas.microsoft.com/office/powerpoint/2010/main" val="29968227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6383687-B26E-4D99-9208-DE7A42069750}" type="slidenum">
              <a:rPr lang="en-US" smtClean="0"/>
              <a:t>5</a:t>
            </a:fld>
            <a:endParaRPr lang="en-US"/>
          </a:p>
        </p:txBody>
      </p:sp>
    </p:spTree>
    <p:extLst>
      <p:ext uri="{BB962C8B-B14F-4D97-AF65-F5344CB8AC3E}">
        <p14:creationId xmlns:p14="http://schemas.microsoft.com/office/powerpoint/2010/main" val="32299354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Q:</a:t>
            </a:r>
            <a:r>
              <a:rPr lang="en-US" dirty="0"/>
              <a:t> </a:t>
            </a:r>
            <a:r>
              <a:rPr lang="en-US" i="1" dirty="0"/>
              <a:t>Can face shields protect employees instead of safety goggles or spectacles?</a:t>
            </a:r>
            <a:endParaRPr lang="en-US" dirty="0"/>
          </a:p>
          <a:p>
            <a:r>
              <a:rPr lang="en-US" b="1" dirty="0"/>
              <a:t>A:</a:t>
            </a:r>
            <a:r>
              <a:rPr lang="en-US" dirty="0"/>
              <a:t> Face shields alone do not protect employees from impact hazards. Face shields may be used in combination with safety goggles or spectacles to protect against impact.</a:t>
            </a:r>
          </a:p>
          <a:p>
            <a:endParaRPr lang="en-US" dirty="0"/>
          </a:p>
        </p:txBody>
      </p:sp>
      <p:sp>
        <p:nvSpPr>
          <p:cNvPr id="4" name="Slide Number Placeholder 3"/>
          <p:cNvSpPr>
            <a:spLocks noGrp="1"/>
          </p:cNvSpPr>
          <p:nvPr>
            <p:ph type="sldNum" sz="quarter" idx="10"/>
          </p:nvPr>
        </p:nvSpPr>
        <p:spPr/>
        <p:txBody>
          <a:bodyPr/>
          <a:lstStyle/>
          <a:p>
            <a:fld id="{C6383687-B26E-4D99-9208-DE7A42069750}" type="slidenum">
              <a:rPr lang="en-US" smtClean="0"/>
              <a:t>6</a:t>
            </a:fld>
            <a:endParaRPr lang="en-US"/>
          </a:p>
        </p:txBody>
      </p:sp>
    </p:spTree>
    <p:extLst>
      <p:ext uri="{BB962C8B-B14F-4D97-AF65-F5344CB8AC3E}">
        <p14:creationId xmlns:p14="http://schemas.microsoft.com/office/powerpoint/2010/main" val="33680076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6383687-B26E-4D99-9208-DE7A42069750}" type="slidenum">
              <a:rPr lang="en-US" smtClean="0"/>
              <a:t>7</a:t>
            </a:fld>
            <a:endParaRPr lang="en-US"/>
          </a:p>
        </p:txBody>
      </p:sp>
    </p:spTree>
    <p:extLst>
      <p:ext uri="{BB962C8B-B14F-4D97-AF65-F5344CB8AC3E}">
        <p14:creationId xmlns:p14="http://schemas.microsoft.com/office/powerpoint/2010/main" val="31381565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6383687-B26E-4D99-9208-DE7A42069750}" type="slidenum">
              <a:rPr lang="en-US" smtClean="0"/>
              <a:t>8</a:t>
            </a:fld>
            <a:endParaRPr lang="en-US"/>
          </a:p>
        </p:txBody>
      </p:sp>
    </p:spTree>
    <p:extLst>
      <p:ext uri="{BB962C8B-B14F-4D97-AF65-F5344CB8AC3E}">
        <p14:creationId xmlns:p14="http://schemas.microsoft.com/office/powerpoint/2010/main" val="20283917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6383687-B26E-4D99-9208-DE7A42069750}" type="slidenum">
              <a:rPr lang="en-US" smtClean="0"/>
              <a:t>9</a:t>
            </a:fld>
            <a:endParaRPr lang="en-US"/>
          </a:p>
        </p:txBody>
      </p:sp>
    </p:spTree>
    <p:extLst>
      <p:ext uri="{BB962C8B-B14F-4D97-AF65-F5344CB8AC3E}">
        <p14:creationId xmlns:p14="http://schemas.microsoft.com/office/powerpoint/2010/main" val="300257273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2" name="Freeform 11"/>
          <p:cNvSpPr/>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6" name="Freeform 25"/>
          <p:cNvSpPr/>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891201" y="662656"/>
            <a:ext cx="9755187" cy="2766528"/>
          </a:xfrm>
        </p:spPr>
        <p:txBody>
          <a:bodyPr anchor="b">
            <a:normAutofit/>
          </a:bodyPr>
          <a:lstStyle>
            <a:lvl1pPr algn="r">
              <a:defRPr sz="8000"/>
            </a:lvl1pPr>
          </a:lstStyle>
          <a:p>
            <a:r>
              <a:rPr lang="en-US"/>
              <a:t>Click to edit Master title style</a:t>
            </a:r>
            <a:endParaRPr lang="en-US" dirty="0"/>
          </a:p>
        </p:txBody>
      </p:sp>
      <p:sp>
        <p:nvSpPr>
          <p:cNvPr id="3" name="Subtitle 2"/>
          <p:cNvSpPr>
            <a:spLocks noGrp="1"/>
          </p:cNvSpPr>
          <p:nvPr>
            <p:ph type="subTitle" idx="1"/>
          </p:nvPr>
        </p:nvSpPr>
        <p:spPr>
          <a:xfrm rot="21420000">
            <a:off x="983062" y="3505209"/>
            <a:ext cx="9755187" cy="550333"/>
          </a:xfrm>
        </p:spPr>
        <p:txBody>
          <a:bodyPr anchor="t">
            <a:noAutofit/>
          </a:bodyPr>
          <a:lstStyle>
            <a:lvl1pPr marL="0" indent="0" algn="r">
              <a:buNone/>
              <a:defRPr sz="28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rot="21420000">
            <a:off x="4948541" y="4578463"/>
            <a:ext cx="6143653" cy="1163112"/>
          </a:xfrm>
        </p:spPr>
        <p:txBody>
          <a:bodyPr/>
          <a:lstStyle>
            <a:lvl1pPr algn="ctr">
              <a:defRPr sz="5400">
                <a:solidFill>
                  <a:schemeClr val="accent1">
                    <a:lumMod val="50000"/>
                  </a:schemeClr>
                </a:solidFill>
              </a:defRPr>
            </a:lvl1pPr>
          </a:lstStyle>
          <a:p>
            <a:fld id="{F7AFFB9B-9FB8-469E-96F9-4D32314110B6}" type="datetimeFigureOut">
              <a:rPr lang="en-US" smtClean="0"/>
              <a:t>3/25/2020</a:t>
            </a:fld>
            <a:endParaRPr lang="en-US" dirty="0"/>
          </a:p>
        </p:txBody>
      </p:sp>
      <p:sp>
        <p:nvSpPr>
          <p:cNvPr id="5" name="Footer Placeholder 4"/>
          <p:cNvSpPr>
            <a:spLocks noGrp="1"/>
          </p:cNvSpPr>
          <p:nvPr>
            <p:ph type="ftr" sz="quarter" idx="11"/>
          </p:nvPr>
        </p:nvSpPr>
        <p:spPr>
          <a:xfrm rot="21420000">
            <a:off x="-5560" y="4883024"/>
            <a:ext cx="4047239" cy="1195538"/>
          </a:xfrm>
        </p:spPr>
        <p:txBody>
          <a:bodyPr vert="horz" lIns="91440" tIns="45720" rIns="91440" bIns="45720" rtlCol="0" anchor="ctr"/>
          <a:lstStyle>
            <a:lvl1pPr algn="r">
              <a:defRPr lang="en-US" sz="5400" dirty="0"/>
            </a:lvl1pPr>
          </a:lstStyle>
          <a:p>
            <a:endParaRPr lang="en-US" dirty="0"/>
          </a:p>
        </p:txBody>
      </p:sp>
      <p:sp>
        <p:nvSpPr>
          <p:cNvPr id="6" name="Slide Number Placeholder 5"/>
          <p:cNvSpPr>
            <a:spLocks noGrp="1"/>
          </p:cNvSpPr>
          <p:nvPr>
            <p:ph type="sldNum" sz="quarter" idx="12"/>
          </p:nvPr>
        </p:nvSpPr>
        <p:spPr>
          <a:xfrm rot="21420000">
            <a:off x="9851758" y="3832648"/>
            <a:ext cx="907186" cy="498470"/>
          </a:xfrm>
        </p:spPr>
        <p:txBody>
          <a:bodyPr/>
          <a:lstStyle>
            <a:lvl1pPr>
              <a:defRPr sz="2400">
                <a:solidFill>
                  <a:schemeClr val="tx1">
                    <a:lumMod val="75000"/>
                    <a:lumOff val="25000"/>
                  </a:schemeClr>
                </a:solidFill>
              </a:defRPr>
            </a:lvl1pPr>
          </a:lstStyle>
          <a:p>
            <a:fld id="{6D22F896-40B5-4ADD-8801-0D06FADFA095}" type="slidenum">
              <a:rPr lang="en-US" smtClean="0"/>
              <a:pPr/>
              <a:t>‹#›</a:t>
            </a:fld>
            <a:endParaRPr lang="en-US" dirty="0"/>
          </a:p>
        </p:txBody>
      </p:sp>
      <p:sp>
        <p:nvSpPr>
          <p:cNvPr id="25" name="5-Point Star 24"/>
          <p:cNvSpPr/>
          <p:nvPr/>
        </p:nvSpPr>
        <p:spPr>
          <a:xfrm rot="21420000">
            <a:off x="4221385" y="5111356"/>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4288611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4106333"/>
            <a:ext cx="10394708" cy="58884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5801" y="685799"/>
            <a:ext cx="10392513"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780" y="4702923"/>
            <a:ext cx="10394728"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41D2AC3-6A0B-4169-B1EA-E3AE8B351BDD}" type="datetimeFigureOut">
              <a:rPr lang="en-US" smtClean="0"/>
              <a:t>3/25/2020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7615891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6902" cy="3194903"/>
          </a:xfrm>
        </p:spPr>
        <p:txBody>
          <a:bodyPr anchor="ctr">
            <a:normAutofit/>
          </a:bodyPr>
          <a:lstStyle>
            <a:lvl1pPr algn="ctr">
              <a:defRPr sz="4800"/>
            </a:lvl1pPr>
          </a:lstStyle>
          <a:p>
            <a:r>
              <a:rPr lang="en-US"/>
              <a:t>Click to edit Master title style</a:t>
            </a:r>
            <a:endParaRPr lang="en-US" dirty="0"/>
          </a:p>
        </p:txBody>
      </p:sp>
      <p:sp>
        <p:nvSpPr>
          <p:cNvPr id="4" name="Text Placeholder 3"/>
          <p:cNvSpPr>
            <a:spLocks noGrp="1"/>
          </p:cNvSpPr>
          <p:nvPr>
            <p:ph type="body" sz="half" idx="2"/>
          </p:nvPr>
        </p:nvSpPr>
        <p:spPr>
          <a:xfrm>
            <a:off x="685779" y="4106333"/>
            <a:ext cx="10394729"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D4B9363-8B87-41B7-9F8E-64519CBB8F34}" type="datetimeFigureOut">
              <a:rPr lang="en-US" smtClean="0"/>
              <a:t>3/25/2020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1029628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21732" y="685800"/>
            <a:ext cx="9525020" cy="2916704"/>
          </a:xfrm>
        </p:spPr>
        <p:txBody>
          <a:bodyPr anchor="ctr">
            <a:normAutofit/>
          </a:bodyPr>
          <a:lstStyle>
            <a:lvl1pPr algn="ctr">
              <a:defRPr sz="4800"/>
            </a:lvl1pPr>
          </a:lstStyle>
          <a:p>
            <a:r>
              <a:rPr lang="en-US"/>
              <a:t>Click to edit Master title style</a:t>
            </a:r>
            <a:endParaRPr lang="en-US" dirty="0"/>
          </a:p>
        </p:txBody>
      </p:sp>
      <p:sp>
        <p:nvSpPr>
          <p:cNvPr id="12" name="Text Placeholder 3"/>
          <p:cNvSpPr>
            <a:spLocks noGrp="1"/>
          </p:cNvSpPr>
          <p:nvPr>
            <p:ph type="body" sz="half" idx="13"/>
          </p:nvPr>
        </p:nvSpPr>
        <p:spPr>
          <a:xfrm>
            <a:off x="1550264" y="3610032"/>
            <a:ext cx="8667956"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5801" y="4106334"/>
            <a:ext cx="1039688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AEF5746-5284-4951-9F37-7AE924EDBCB7}" type="datetimeFigureOut">
              <a:rPr lang="en-US" smtClean="0"/>
              <a:t>3/25/2020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
        <p:nvSpPr>
          <p:cNvPr id="13" name="TextBox 12"/>
          <p:cNvSpPr txBox="1"/>
          <p:nvPr/>
        </p:nvSpPr>
        <p:spPr>
          <a:xfrm>
            <a:off x="685801" y="89262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473083" y="292282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1434394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800" y="1723854"/>
            <a:ext cx="10394707" cy="2511835"/>
          </a:xfrm>
        </p:spPr>
        <p:txBody>
          <a:bodyPr anchor="b">
            <a:normAutofit/>
          </a:bodyPr>
          <a:lstStyle>
            <a:lvl1pPr algn="l">
              <a:defRPr sz="4800"/>
            </a:lvl1pPr>
          </a:lstStyle>
          <a:p>
            <a:r>
              <a:rPr lang="en-US"/>
              <a:t>Click to edit Master title style</a:t>
            </a:r>
            <a:endParaRPr lang="en-US" dirty="0"/>
          </a:p>
        </p:txBody>
      </p:sp>
      <p:sp>
        <p:nvSpPr>
          <p:cNvPr id="4" name="Text Placeholder 3"/>
          <p:cNvSpPr>
            <a:spLocks noGrp="1"/>
          </p:cNvSpPr>
          <p:nvPr>
            <p:ph type="body" sz="half" idx="2"/>
          </p:nvPr>
        </p:nvSpPr>
        <p:spPr>
          <a:xfrm>
            <a:off x="685800" y="4247468"/>
            <a:ext cx="10394707"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2398B29-7265-4A65-A2A4-6703C057B7C1}" type="datetimeFigureOut">
              <a:rPr lang="en-US" smtClean="0"/>
              <a:t>3/25/2020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6124857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802" y="685800"/>
            <a:ext cx="10394706" cy="1151965"/>
          </a:xfrm>
        </p:spPr>
        <p:txBody>
          <a:bodyPr/>
          <a:lstStyle>
            <a:lvl1pPr algn="ctr">
              <a:defRPr/>
            </a:lvl1pPr>
          </a:lstStyle>
          <a:p>
            <a:r>
              <a:rPr lang="en-US"/>
              <a:t>Click to edit Master title style</a:t>
            </a:r>
            <a:endParaRPr lang="en-US" dirty="0"/>
          </a:p>
        </p:txBody>
      </p:sp>
      <p:sp>
        <p:nvSpPr>
          <p:cNvPr id="7" name="Text Placeholder 2"/>
          <p:cNvSpPr>
            <a:spLocks noGrp="1"/>
          </p:cNvSpPr>
          <p:nvPr>
            <p:ph type="body" idx="1"/>
          </p:nvPr>
        </p:nvSpPr>
        <p:spPr>
          <a:xfrm>
            <a:off x="68580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802"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23462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234621"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770380"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770380"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28FBA082-94DF-4C4B-A041-6624924AB0A8}" type="datetimeFigureOut">
              <a:rPr lang="en-US" smtClean="0"/>
              <a:t>3/25/2020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5084710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85801" y="685800"/>
            <a:ext cx="10396882" cy="1151965"/>
          </a:xfrm>
        </p:spPr>
        <p:txBody>
          <a:bodyPr/>
          <a:lstStyle>
            <a:lvl1pPr algn="ctr">
              <a:defRPr/>
            </a:lvl1pPr>
          </a:lstStyle>
          <a:p>
            <a:r>
              <a:rPr lang="en-US"/>
              <a:t>Click to edit Master title style</a:t>
            </a:r>
            <a:endParaRPr lang="en-US" dirty="0"/>
          </a:p>
        </p:txBody>
      </p:sp>
      <p:sp>
        <p:nvSpPr>
          <p:cNvPr id="19" name="Text Placeholder 2"/>
          <p:cNvSpPr>
            <a:spLocks noGrp="1"/>
          </p:cNvSpPr>
          <p:nvPr>
            <p:ph type="body" idx="1"/>
          </p:nvPr>
        </p:nvSpPr>
        <p:spPr>
          <a:xfrm>
            <a:off x="69184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5780" y="2063395"/>
            <a:ext cx="3310128"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91840" y="4389287"/>
            <a:ext cx="3310128"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23741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235999" y="2063395"/>
            <a:ext cx="3310128"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235999" y="4389286"/>
            <a:ext cx="3310128"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768944"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768819" y="2063394"/>
            <a:ext cx="3310128"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768819" y="4389284"/>
            <a:ext cx="3310128"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B27686C4-3AB5-4E0C-86CA-FB108C350AA9}" type="datetimeFigureOut">
              <a:rPr lang="en-US" smtClean="0"/>
              <a:t>3/25/2020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6133565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685800" y="2063396"/>
            <a:ext cx="10394707" cy="331119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9FF1211-4E0C-4AB3-B04F-585959BDAFE8}" type="datetimeFigureOut">
              <a:rPr lang="en-US" smtClean="0"/>
              <a:t>3/25/2020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0110093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5862" y="685800"/>
            <a:ext cx="2264646" cy="4688785"/>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685800" y="685800"/>
            <a:ext cx="7904431" cy="4688785"/>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8BDECAF-D3BE-4069-9C78-642ECCD01477}" type="datetimeFigureOut">
              <a:rPr lang="en-US" smtClean="0"/>
              <a:t>3/25/2020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1561976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800" y="2063396"/>
            <a:ext cx="10394707" cy="33111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EFBDC27-E420-4878-9EE6-7B9656D6442A}" type="datetimeFigureOut">
              <a:rPr lang="en-US" smtClean="0"/>
              <a:t>3/25/2020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2423526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4707" cy="3193487"/>
          </a:xfrm>
        </p:spPr>
        <p:txBody>
          <a:bodyPr anchor="b">
            <a:normAutofit/>
          </a:bodyPr>
          <a:lstStyle>
            <a:lvl1pPr algn="l">
              <a:defRPr sz="5400"/>
            </a:lvl1pPr>
          </a:lstStyle>
          <a:p>
            <a:r>
              <a:rPr lang="en-US"/>
              <a:t>Click to edit Master title style</a:t>
            </a:r>
            <a:endParaRPr lang="en-US" dirty="0"/>
          </a:p>
        </p:txBody>
      </p:sp>
      <p:sp>
        <p:nvSpPr>
          <p:cNvPr id="3" name="Text Placeholder 2"/>
          <p:cNvSpPr>
            <a:spLocks noGrp="1"/>
          </p:cNvSpPr>
          <p:nvPr>
            <p:ph type="body" idx="1"/>
          </p:nvPr>
        </p:nvSpPr>
        <p:spPr>
          <a:xfrm>
            <a:off x="685801" y="3742267"/>
            <a:ext cx="10394707"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F7F47CF-67C9-420C-80A5-E2069FF0C2DF}" type="datetimeFigureOut">
              <a:rPr lang="en-US" smtClean="0"/>
              <a:t>3/25/2020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5974056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6882" cy="1158140"/>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800" y="2063396"/>
            <a:ext cx="5088714" cy="3311189"/>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5993971" y="2063396"/>
            <a:ext cx="5086538" cy="3311189"/>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E22DC73-F065-42F5-A9F2-D90B2E42A0B3}" type="datetimeFigureOut">
              <a:rPr lang="en-US" smtClean="0"/>
              <a:t>3/25/2020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8655278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4707" cy="1158140"/>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8356" y="2063396"/>
            <a:ext cx="4856158"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3"/>
          <p:cNvSpPr>
            <a:spLocks noGrp="1"/>
          </p:cNvSpPr>
          <p:nvPr>
            <p:ph sz="quarter" idx="13"/>
          </p:nvPr>
        </p:nvSpPr>
        <p:spPr>
          <a:xfrm>
            <a:off x="685802" y="2861733"/>
            <a:ext cx="5088712" cy="2512852"/>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8191" y="2063396"/>
            <a:ext cx="486449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5"/>
          <p:cNvSpPr>
            <a:spLocks noGrp="1"/>
          </p:cNvSpPr>
          <p:nvPr>
            <p:ph sz="quarter" idx="14"/>
          </p:nvPr>
        </p:nvSpPr>
        <p:spPr>
          <a:xfrm>
            <a:off x="5993969" y="2861733"/>
            <a:ext cx="5088713" cy="2512852"/>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6BEA702-9B29-41CC-9BCC-3DF8A0D379FE}" type="datetimeFigureOut">
              <a:rPr lang="en-US" smtClean="0"/>
              <a:t>3/25/2020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3119251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97649AC-CB8F-4FF1-9A34-5861C74DD0A7}" type="datetimeFigureOut">
              <a:rPr lang="en-US" smtClean="0"/>
              <a:t>3/25/2020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2928736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C5CECA-2D3A-4680-9B49-752200DE467C}" type="datetimeFigureOut">
              <a:rPr lang="en-US" smtClean="0"/>
              <a:t>3/25/2020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3462567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3643" y="685800"/>
            <a:ext cx="4126860" cy="2023252"/>
          </a:xfrm>
        </p:spPr>
        <p:txBody>
          <a:bodyPr anchor="b">
            <a:normAutofit/>
          </a:bodyPr>
          <a:lstStyle>
            <a:lvl1pPr algn="ctr">
              <a:defRPr sz="3600"/>
            </a:lvl1pPr>
          </a:lstStyle>
          <a:p>
            <a:r>
              <a:rPr lang="en-US"/>
              <a:t>Click to edit Master title style</a:t>
            </a:r>
            <a:endParaRPr lang="en-US" dirty="0"/>
          </a:p>
        </p:txBody>
      </p:sp>
      <p:sp>
        <p:nvSpPr>
          <p:cNvPr id="10" name="Content Placeholder 2"/>
          <p:cNvSpPr>
            <a:spLocks noGrp="1"/>
          </p:cNvSpPr>
          <p:nvPr>
            <p:ph sz="quarter" idx="13"/>
          </p:nvPr>
        </p:nvSpPr>
        <p:spPr>
          <a:xfrm>
            <a:off x="5046132" y="685800"/>
            <a:ext cx="6034375" cy="468878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93642" y="2709052"/>
            <a:ext cx="4126861"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0C3BFE2-83B7-4B0A-B9D3-AB28331082B3}" type="datetimeFigureOut">
              <a:rPr lang="en-US" smtClean="0"/>
              <a:t>3/25/2020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5492560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6345302" cy="2023252"/>
          </a:xfrm>
        </p:spPr>
        <p:txBody>
          <a:bodyPr anchor="b">
            <a:normAutofit/>
          </a:bodyPr>
          <a:lstStyle>
            <a:lvl1pPr algn="ct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82362" y="0"/>
            <a:ext cx="3598146"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1" y="2709052"/>
            <a:ext cx="634530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2EF78E3-FDA3-4D28-AAA2-0B81F349A39D}" type="datetimeFigureOut">
              <a:rPr lang="en-US" smtClean="0"/>
              <a:t>3/25/2020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5510758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0" name="Group 9"/>
          <p:cNvGrpSpPr/>
          <p:nvPr/>
        </p:nvGrpSpPr>
        <p:grpSpPr>
          <a:xfrm>
            <a:off x="-25397" y="0"/>
            <a:ext cx="12005350"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85801" y="685800"/>
            <a:ext cx="10396882" cy="115196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063396"/>
            <a:ext cx="10396883" cy="3311189"/>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98083" y="5757334"/>
            <a:ext cx="3784600" cy="498470"/>
          </a:xfrm>
          <a:prstGeom prst="rect">
            <a:avLst/>
          </a:prstGeom>
        </p:spPr>
        <p:txBody>
          <a:bodyPr vert="horz" lIns="91440" tIns="45720" rIns="91440" bIns="45720" rtlCol="0" anchor="ctr"/>
          <a:lstStyle>
            <a:lvl1pPr algn="r">
              <a:defRPr sz="3200" cap="all" baseline="0">
                <a:solidFill>
                  <a:schemeClr val="accent1">
                    <a:lumMod val="50000"/>
                  </a:schemeClr>
                </a:solidFill>
              </a:defRPr>
            </a:lvl1pPr>
          </a:lstStyle>
          <a:p>
            <a:fld id="{C35BB1C6-BF8F-4481-8AB2-603A1C8A906A}" type="datetimeFigureOut">
              <a:rPr lang="en-US" smtClean="0"/>
              <a:t>3/25/2020</a:t>
            </a:fld>
            <a:endParaRPr lang="en-US" dirty="0"/>
          </a:p>
        </p:txBody>
      </p:sp>
      <p:sp>
        <p:nvSpPr>
          <p:cNvPr id="5" name="Footer Placeholder 4"/>
          <p:cNvSpPr>
            <a:spLocks noGrp="1"/>
          </p:cNvSpPr>
          <p:nvPr>
            <p:ph type="ftr" sz="quarter" idx="3"/>
          </p:nvPr>
        </p:nvSpPr>
        <p:spPr>
          <a:xfrm>
            <a:off x="685801" y="5757334"/>
            <a:ext cx="5499719" cy="498470"/>
          </a:xfrm>
          <a:prstGeom prst="rect">
            <a:avLst/>
          </a:prstGeom>
        </p:spPr>
        <p:txBody>
          <a:bodyPr vert="horz" lIns="91440" tIns="45720" rIns="91440" bIns="45720" rtlCol="0" anchor="ctr"/>
          <a:lstStyle>
            <a:lvl1pPr algn="l">
              <a:defRPr sz="3200" cap="all" baseline="0">
                <a:solidFill>
                  <a:schemeClr val="accent1">
                    <a:lumMod val="50000"/>
                  </a:schemeClr>
                </a:solidFill>
              </a:defRPr>
            </a:lvl1pPr>
          </a:lstStyle>
          <a:p>
            <a:endParaRPr lang="en-US" dirty="0"/>
          </a:p>
        </p:txBody>
      </p:sp>
      <p:sp>
        <p:nvSpPr>
          <p:cNvPr id="6" name="Slide Number Placeholder 5"/>
          <p:cNvSpPr>
            <a:spLocks noGrp="1"/>
          </p:cNvSpPr>
          <p:nvPr>
            <p:ph type="sldNum" sz="quarter" idx="4"/>
          </p:nvPr>
        </p:nvSpPr>
        <p:spPr>
          <a:xfrm>
            <a:off x="6287121" y="5757334"/>
            <a:ext cx="907186" cy="498470"/>
          </a:xfrm>
          <a:prstGeom prst="rect">
            <a:avLst/>
          </a:prstGeom>
        </p:spPr>
        <p:txBody>
          <a:bodyPr vert="horz" lIns="91440" tIns="45720" rIns="91440" bIns="45720" rtlCol="0" anchor="ctr"/>
          <a:lstStyle>
            <a:lvl1pPr algn="ctr">
              <a:defRPr sz="3200" cap="all" baseline="0">
                <a:solidFill>
                  <a:schemeClr val="accent1">
                    <a:lumMod val="50000"/>
                  </a:schemeClr>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793244334"/>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 id="2147483735" r:id="rId12"/>
    <p:sldLayoutId id="2147483736" r:id="rId13"/>
    <p:sldLayoutId id="2147483737" r:id="rId14"/>
    <p:sldLayoutId id="2147483738" r:id="rId15"/>
    <p:sldLayoutId id="2147483739" r:id="rId16"/>
    <p:sldLayoutId id="2147483740" r:id="rId17"/>
  </p:sldLayoutIdLst>
  <p:hf sldNum="0" hdr="0" ftr="0" dt="0"/>
  <p:txStyles>
    <p:titleStyle>
      <a:lvl1pPr algn="l" defTabSz="914400" rtl="0" eaLnBrk="1" latinLnBrk="0" hangingPunct="1">
        <a:lnSpc>
          <a:spcPct val="90000"/>
        </a:lnSpc>
        <a:spcBef>
          <a:spcPct val="0"/>
        </a:spcBef>
        <a:buNone/>
        <a:defRPr sz="5400" kern="1200" cap="all" baseline="0">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3.xml"/><Relationship Id="rId1" Type="http://schemas.openxmlformats.org/officeDocument/2006/relationships/slideLayout" Target="../slideLayouts/slideLayout4.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osha.gov/dsg/safer_chemicals/index.html"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s://www.osha.gov/SLTC/respiratoryprotection/index.html"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osha.gov/SLTC/etools/eyeandface/faqs.html#face_shields"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r>
              <a:rPr lang="en-US" dirty="0"/>
              <a:t>Personal Protective Equipment</a:t>
            </a:r>
          </a:p>
        </p:txBody>
      </p:sp>
      <p:pic>
        <p:nvPicPr>
          <p:cNvPr id="7" name="Content Placeholder 6"/>
          <p:cNvPicPr>
            <a:picLocks noGrp="1" noChangeAspect="1"/>
          </p:cNvPicPr>
          <p:nvPr>
            <p:ph sz="quarter" idx="13"/>
          </p:nvPr>
        </p:nvPicPr>
        <p:blipFill>
          <a:blip r:embed="rId3"/>
          <a:stretch>
            <a:fillRect/>
          </a:stretch>
        </p:blipFill>
        <p:spPr>
          <a:xfrm>
            <a:off x="1274756" y="2085508"/>
            <a:ext cx="5379432" cy="3312757"/>
          </a:xfrm>
          <a:prstGeom prst="rect">
            <a:avLst/>
          </a:prstGeom>
        </p:spPr>
      </p:pic>
      <p:pic>
        <p:nvPicPr>
          <p:cNvPr id="8" name="Picture 7"/>
          <p:cNvPicPr>
            <a:picLocks noChangeAspect="1"/>
          </p:cNvPicPr>
          <p:nvPr/>
        </p:nvPicPr>
        <p:blipFill>
          <a:blip r:embed="rId4"/>
          <a:stretch>
            <a:fillRect/>
          </a:stretch>
        </p:blipFill>
        <p:spPr>
          <a:xfrm>
            <a:off x="7348481" y="1950062"/>
            <a:ext cx="2298391" cy="3310415"/>
          </a:xfrm>
          <a:prstGeom prst="rect">
            <a:avLst/>
          </a:prstGeom>
        </p:spPr>
      </p:pic>
    </p:spTree>
    <p:extLst>
      <p:ext uri="{BB962C8B-B14F-4D97-AF65-F5344CB8AC3E}">
        <p14:creationId xmlns:p14="http://schemas.microsoft.com/office/powerpoint/2010/main" val="17658627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3092"/>
            <a:ext cx="10396882" cy="1151965"/>
          </a:xfrm>
        </p:spPr>
        <p:txBody>
          <a:bodyPr>
            <a:normAutofit fontScale="90000"/>
          </a:bodyPr>
          <a:lstStyle/>
          <a:p>
            <a:r>
              <a:rPr lang="en-US" dirty="0"/>
              <a:t>PPE: Respiratory Protection Continued…</a:t>
            </a:r>
          </a:p>
        </p:txBody>
      </p:sp>
      <p:sp>
        <p:nvSpPr>
          <p:cNvPr id="3" name="Content Placeholder 2"/>
          <p:cNvSpPr>
            <a:spLocks noGrp="1"/>
          </p:cNvSpPr>
          <p:nvPr>
            <p:ph sz="quarter" idx="13"/>
          </p:nvPr>
        </p:nvSpPr>
        <p:spPr>
          <a:xfrm>
            <a:off x="473726" y="1375057"/>
            <a:ext cx="10608956" cy="4221511"/>
          </a:xfrm>
        </p:spPr>
        <p:txBody>
          <a:bodyPr>
            <a:normAutofit fontScale="85000" lnSpcReduction="10000"/>
          </a:bodyPr>
          <a:lstStyle/>
          <a:p>
            <a:r>
              <a:rPr lang="en-US" u="sng" dirty="0"/>
              <a:t>Powered Air-Purifying Respirator (PAPR):</a:t>
            </a:r>
            <a:r>
              <a:rPr lang="en-US" dirty="0"/>
              <a:t> Powered air-purifying respirators use a fan to draw air through the filter to the user. They are easier to breathe through; however, they need a fully charged battery to work properly. They use the same type of filters/cartridges as other air-purifying respirators. It is important to know what the hazard is, and how much of it is in the air, in order to select the proper filters/cartridges.</a:t>
            </a:r>
          </a:p>
          <a:p>
            <a:r>
              <a:rPr lang="en-US" u="sng" dirty="0"/>
              <a:t>Self-Contained Breathing Apparatus (SCBA)</a:t>
            </a:r>
            <a:r>
              <a:rPr lang="en-US" dirty="0"/>
              <a:t> is the respirator commonly used by firefighters. These use their own air tank to supply clean air, so you don't need to worry about filters. They also protect against higher concentrations of dangerous chemicals. However, they are very heavy (30 pounds or more), and require very special training on how to use and to maintain them. Also, the air tanks typically last an hour or less depending upon their rating and your breathing rate (how hard you are breathing).</a:t>
            </a:r>
          </a:p>
          <a:p>
            <a:pPr lvl="1"/>
            <a:r>
              <a:rPr lang="en-US" i="1" dirty="0"/>
              <a:t>Self-Contained Breathing Apparatus:</a:t>
            </a:r>
            <a:endParaRPr lang="en-US" dirty="0"/>
          </a:p>
          <a:p>
            <a:pPr lvl="2"/>
            <a:r>
              <a:rPr lang="en-US" dirty="0"/>
              <a:t>Provide clean air from a portable air tank when the air around you is simply too dangerous to breathe.</a:t>
            </a:r>
          </a:p>
          <a:p>
            <a:pPr lvl="2"/>
            <a:r>
              <a:rPr lang="en-US" dirty="0"/>
              <a:t>All of these respirators (except for the "dust masks" or filtering face pieces) are available in either half-mask or full-face pieces.</a:t>
            </a:r>
          </a:p>
        </p:txBody>
      </p:sp>
    </p:spTree>
    <p:extLst>
      <p:ext uri="{BB962C8B-B14F-4D97-AF65-F5344CB8AC3E}">
        <p14:creationId xmlns:p14="http://schemas.microsoft.com/office/powerpoint/2010/main" val="16150237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1201" y="203200"/>
            <a:ext cx="10396882" cy="1151965"/>
          </a:xfrm>
        </p:spPr>
        <p:txBody>
          <a:bodyPr/>
          <a:lstStyle/>
          <a:p>
            <a:r>
              <a:rPr lang="en-US" dirty="0"/>
              <a:t>Anatomy of a Respirator</a:t>
            </a:r>
          </a:p>
        </p:txBody>
      </p:sp>
      <p:pic>
        <p:nvPicPr>
          <p:cNvPr id="4" name="Content Placeholder 3"/>
          <p:cNvPicPr>
            <a:picLocks noGrp="1" noChangeAspect="1"/>
          </p:cNvPicPr>
          <p:nvPr>
            <p:ph sz="quarter" idx="13"/>
          </p:nvPr>
        </p:nvPicPr>
        <p:blipFill>
          <a:blip r:embed="rId3"/>
          <a:stretch>
            <a:fillRect/>
          </a:stretch>
        </p:blipFill>
        <p:spPr>
          <a:xfrm>
            <a:off x="3272010" y="1645109"/>
            <a:ext cx="4673533" cy="3898073"/>
          </a:xfrm>
          <a:prstGeom prst="rect">
            <a:avLst/>
          </a:prstGeom>
        </p:spPr>
      </p:pic>
    </p:spTree>
    <p:extLst>
      <p:ext uri="{BB962C8B-B14F-4D97-AF65-F5344CB8AC3E}">
        <p14:creationId xmlns:p14="http://schemas.microsoft.com/office/powerpoint/2010/main" val="34654970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625" y="279400"/>
            <a:ext cx="10396882" cy="1151965"/>
          </a:xfrm>
        </p:spPr>
        <p:txBody>
          <a:bodyPr/>
          <a:lstStyle/>
          <a:p>
            <a:r>
              <a:rPr lang="en-US" dirty="0"/>
              <a:t>Mandatory vs. Voluntary</a:t>
            </a:r>
          </a:p>
        </p:txBody>
      </p:sp>
      <p:sp>
        <p:nvSpPr>
          <p:cNvPr id="3" name="Content Placeholder 2"/>
          <p:cNvSpPr>
            <a:spLocks noGrp="1"/>
          </p:cNvSpPr>
          <p:nvPr>
            <p:ph sz="quarter" idx="13"/>
          </p:nvPr>
        </p:nvSpPr>
        <p:spPr>
          <a:xfrm>
            <a:off x="561860" y="1630496"/>
            <a:ext cx="10518647" cy="3744089"/>
          </a:xfrm>
        </p:spPr>
        <p:txBody>
          <a:bodyPr>
            <a:normAutofit fontScale="77500" lnSpcReduction="20000"/>
          </a:bodyPr>
          <a:lstStyle/>
          <a:p>
            <a:r>
              <a:rPr lang="en-US" sz="2800" dirty="0"/>
              <a:t>Mandatory (training, fit testing, medical clearance)</a:t>
            </a:r>
          </a:p>
          <a:p>
            <a:pPr lvl="1"/>
            <a:r>
              <a:rPr lang="en-US" sz="2400" dirty="0"/>
              <a:t>Required by the employer (company policy)</a:t>
            </a:r>
          </a:p>
          <a:p>
            <a:pPr lvl="1"/>
            <a:r>
              <a:rPr lang="en-US" sz="2400" dirty="0"/>
              <a:t>Required by OSHA standard (asbestos/lead abatement)</a:t>
            </a:r>
          </a:p>
          <a:p>
            <a:pPr lvl="1"/>
            <a:r>
              <a:rPr lang="en-US" sz="2400" dirty="0"/>
              <a:t>To reduce an exposure to below the PEL</a:t>
            </a:r>
          </a:p>
          <a:p>
            <a:pPr marL="457200" lvl="1" indent="0">
              <a:buNone/>
            </a:pPr>
            <a:endParaRPr lang="en-US" sz="2400" dirty="0"/>
          </a:p>
          <a:p>
            <a:r>
              <a:rPr lang="en-US" sz="2800" dirty="0"/>
              <a:t>Voluntary</a:t>
            </a:r>
          </a:p>
          <a:p>
            <a:pPr lvl="1"/>
            <a:r>
              <a:rPr lang="en-US" sz="2400" dirty="0"/>
              <a:t>Not required by employer</a:t>
            </a:r>
          </a:p>
          <a:p>
            <a:pPr lvl="1"/>
            <a:r>
              <a:rPr lang="en-US" sz="2400" dirty="0"/>
              <a:t>When PELs are not exceeded</a:t>
            </a:r>
          </a:p>
          <a:p>
            <a:pPr lvl="1"/>
            <a:r>
              <a:rPr lang="en-US" sz="2400" dirty="0"/>
              <a:t>Cartridge style respirators – medical clearance still needed</a:t>
            </a:r>
          </a:p>
          <a:p>
            <a:pPr lvl="1"/>
            <a:r>
              <a:rPr lang="en-US" sz="2400" dirty="0"/>
              <a:t>Appendix D</a:t>
            </a:r>
          </a:p>
        </p:txBody>
      </p:sp>
    </p:spTree>
    <p:extLst>
      <p:ext uri="{BB962C8B-B14F-4D97-AF65-F5344CB8AC3E}">
        <p14:creationId xmlns:p14="http://schemas.microsoft.com/office/powerpoint/2010/main" val="40518453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625" y="266700"/>
            <a:ext cx="10396882" cy="1151965"/>
          </a:xfrm>
        </p:spPr>
        <p:txBody>
          <a:bodyPr/>
          <a:lstStyle/>
          <a:p>
            <a:r>
              <a:rPr lang="en-US" dirty="0"/>
              <a:t>Appendix D</a:t>
            </a:r>
          </a:p>
        </p:txBody>
      </p:sp>
      <p:sp>
        <p:nvSpPr>
          <p:cNvPr id="3" name="Content Placeholder 2"/>
          <p:cNvSpPr>
            <a:spLocks noGrp="1"/>
          </p:cNvSpPr>
          <p:nvPr>
            <p:ph sz="quarter" idx="13"/>
          </p:nvPr>
        </p:nvSpPr>
        <p:spPr>
          <a:xfrm>
            <a:off x="533400" y="1104900"/>
            <a:ext cx="10547107" cy="4483100"/>
          </a:xfrm>
        </p:spPr>
        <p:txBody>
          <a:bodyPr>
            <a:normAutofit fontScale="85000" lnSpcReduction="10000"/>
          </a:bodyPr>
          <a:lstStyle/>
          <a:p>
            <a:r>
              <a:rPr lang="en-US" dirty="0"/>
              <a:t>Respirators are effective only when properly selected and worn.</a:t>
            </a:r>
          </a:p>
          <a:p>
            <a:r>
              <a:rPr lang="en-US" dirty="0"/>
              <a:t>Improperly used or dirty respirators may be a hazard.</a:t>
            </a:r>
          </a:p>
          <a:p>
            <a:r>
              <a:rPr lang="en-US" dirty="0"/>
              <a:t>Read and heed all instructions provided by the manufacturer on use, maintenance, cleaning and care, and warnings regarding the respirators limitations.</a:t>
            </a:r>
          </a:p>
          <a:p>
            <a:r>
              <a:rPr lang="en-US" u="sng" dirty="0"/>
              <a:t>Choose respirators certified for use to protect against the contaminant of concern. </a:t>
            </a:r>
            <a:r>
              <a:rPr lang="en-US" dirty="0"/>
              <a:t>NIOSH, the National Institute for Occupational Safety and Health of the U.S. Department of Health and Human Services, certifies respirators. A label or statement of certification should appear on the respirator or respirator packaging. It will tell you what the respirator is designed for and how much it will protect you.</a:t>
            </a:r>
          </a:p>
          <a:p>
            <a:r>
              <a:rPr lang="en-US" u="sng" dirty="0"/>
              <a:t>Do not wear your respirator into atmospheres containing contaminants for which your respirator is not designed to protect against.</a:t>
            </a:r>
            <a:r>
              <a:rPr lang="en-US" dirty="0"/>
              <a:t> For example, a respirator designed to filter dust particles will not protect you against gases, vapors, or very small solid particles of fumes or smoke. </a:t>
            </a:r>
          </a:p>
          <a:p>
            <a:r>
              <a:rPr lang="en-US" dirty="0"/>
              <a:t>Keep track of your respirator so that you do not mistakenly use someone else's respirator.</a:t>
            </a:r>
          </a:p>
        </p:txBody>
      </p:sp>
    </p:spTree>
    <p:extLst>
      <p:ext uri="{BB962C8B-B14F-4D97-AF65-F5344CB8AC3E}">
        <p14:creationId xmlns:p14="http://schemas.microsoft.com/office/powerpoint/2010/main" val="30685251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Respiratory Protection</a:t>
            </a:r>
          </a:p>
        </p:txBody>
      </p:sp>
      <p:sp>
        <p:nvSpPr>
          <p:cNvPr id="3" name="Content Placeholder 2"/>
          <p:cNvSpPr>
            <a:spLocks noGrp="1"/>
          </p:cNvSpPr>
          <p:nvPr>
            <p:ph sz="quarter" idx="13"/>
          </p:nvPr>
        </p:nvSpPr>
        <p:spPr/>
        <p:txBody>
          <a:bodyPr/>
          <a:lstStyle/>
          <a:p>
            <a:r>
              <a:rPr lang="en-US" dirty="0"/>
              <a:t>The first priority is always to reduce exposures by controlling the source, not wearing a respirator.</a:t>
            </a:r>
          </a:p>
          <a:p>
            <a:r>
              <a:rPr lang="en-US" dirty="0"/>
              <a:t>If you think that your job exposes you to an inhalation hazard, that exposure can be measured by EHS.</a:t>
            </a:r>
          </a:p>
          <a:p>
            <a:r>
              <a:rPr lang="en-US" dirty="0"/>
              <a:t>Requests for exposure monitoring, or questions about respirators should be directed to Ken </a:t>
            </a:r>
            <a:r>
              <a:rPr lang="en-US" dirty="0" err="1"/>
              <a:t>Mixon</a:t>
            </a:r>
            <a:r>
              <a:rPr lang="en-US" dirty="0"/>
              <a:t> @ EHS.</a:t>
            </a:r>
          </a:p>
        </p:txBody>
      </p:sp>
    </p:spTree>
    <p:extLst>
      <p:ext uri="{BB962C8B-B14F-4D97-AF65-F5344CB8AC3E}">
        <p14:creationId xmlns:p14="http://schemas.microsoft.com/office/powerpoint/2010/main" val="33710936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PPE: Head and Foot Protection</a:t>
            </a:r>
          </a:p>
        </p:txBody>
      </p:sp>
      <p:sp>
        <p:nvSpPr>
          <p:cNvPr id="3" name="Content Placeholder 2"/>
          <p:cNvSpPr>
            <a:spLocks noGrp="1"/>
          </p:cNvSpPr>
          <p:nvPr>
            <p:ph sz="quarter" idx="13"/>
          </p:nvPr>
        </p:nvSpPr>
        <p:spPr>
          <a:xfrm>
            <a:off x="4497350" y="1641514"/>
            <a:ext cx="6585333" cy="3733072"/>
          </a:xfrm>
        </p:spPr>
        <p:txBody>
          <a:bodyPr>
            <a:normAutofit lnSpcReduction="10000"/>
          </a:bodyPr>
          <a:lstStyle/>
          <a:p>
            <a:pPr marL="0" indent="0">
              <a:buNone/>
            </a:pPr>
            <a:r>
              <a:rPr lang="en-US" dirty="0"/>
              <a:t>Head Protection</a:t>
            </a:r>
          </a:p>
          <a:p>
            <a:pPr lvl="1"/>
            <a:r>
              <a:rPr lang="en-US" dirty="0"/>
              <a:t>Shall be worn while working in areas where there is a potential for injury to the head from falling objects</a:t>
            </a:r>
          </a:p>
          <a:p>
            <a:pPr marL="0" indent="0">
              <a:buNone/>
            </a:pPr>
            <a:endParaRPr lang="en-US" dirty="0"/>
          </a:p>
          <a:p>
            <a:pPr marL="0" indent="0">
              <a:buNone/>
            </a:pPr>
            <a:r>
              <a:rPr lang="en-US" dirty="0"/>
              <a:t>Foot Protection</a:t>
            </a:r>
          </a:p>
          <a:p>
            <a:pPr lvl="1"/>
            <a:r>
              <a:rPr lang="en-US" dirty="0"/>
              <a:t>Shall be worn while working in areas where there is a danger of foot injuries due to falling or rolling objects, or objects piercing the sole, or when the use of protective footwear will protect the employee from an electrical hazard</a:t>
            </a:r>
          </a:p>
        </p:txBody>
      </p:sp>
      <p:pic>
        <p:nvPicPr>
          <p:cNvPr id="6" name="Picture 5"/>
          <p:cNvPicPr>
            <a:picLocks noChangeAspect="1"/>
          </p:cNvPicPr>
          <p:nvPr/>
        </p:nvPicPr>
        <p:blipFill>
          <a:blip r:embed="rId3"/>
          <a:stretch>
            <a:fillRect/>
          </a:stretch>
        </p:blipFill>
        <p:spPr>
          <a:xfrm>
            <a:off x="685801" y="1641514"/>
            <a:ext cx="3710179" cy="4419236"/>
          </a:xfrm>
          <a:prstGeom prst="rect">
            <a:avLst/>
          </a:prstGeom>
        </p:spPr>
      </p:pic>
    </p:spTree>
    <p:extLst>
      <p:ext uri="{BB962C8B-B14F-4D97-AF65-F5344CB8AC3E}">
        <p14:creationId xmlns:p14="http://schemas.microsoft.com/office/powerpoint/2010/main" val="17729302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1861" y="179024"/>
            <a:ext cx="10396882" cy="1151965"/>
          </a:xfrm>
        </p:spPr>
        <p:txBody>
          <a:bodyPr/>
          <a:lstStyle/>
          <a:p>
            <a:r>
              <a:rPr lang="en-US" dirty="0"/>
              <a:t>PPE: Hearing Protection</a:t>
            </a:r>
          </a:p>
        </p:txBody>
      </p:sp>
      <p:sp>
        <p:nvSpPr>
          <p:cNvPr id="3" name="Content Placeholder 2"/>
          <p:cNvSpPr>
            <a:spLocks noGrp="1"/>
          </p:cNvSpPr>
          <p:nvPr>
            <p:ph sz="quarter" idx="13"/>
          </p:nvPr>
        </p:nvSpPr>
        <p:spPr>
          <a:xfrm>
            <a:off x="407624" y="1330989"/>
            <a:ext cx="5960125" cy="4254563"/>
          </a:xfrm>
        </p:spPr>
        <p:txBody>
          <a:bodyPr>
            <a:normAutofit fontScale="92500" lnSpcReduction="20000"/>
          </a:bodyPr>
          <a:lstStyle/>
          <a:p>
            <a:pPr marL="0" indent="0">
              <a:buNone/>
            </a:pPr>
            <a:r>
              <a:rPr lang="en-US" dirty="0"/>
              <a:t>How does the ear work?</a:t>
            </a:r>
          </a:p>
          <a:p>
            <a:pPr lvl="1"/>
            <a:r>
              <a:rPr lang="en-US" dirty="0"/>
              <a:t>When sound waves enter the outer ear, the vibrations impact the ear drum and are transmitted to the middle and inner ear. In the middle ear three small bones called the malleus (or hammer), the incus (or anvil), and the stapes (or stirrup) amplify and transmit the vibrations generated by the sound to the inner ear. The inner ear contains a snail-like structure called the cochlea which is filled with fluid and lined with cells with very fine hairs. These microscopic hairs move with the vibrations and convert the sound waves into nerve impulses–the result is the sound we hear.</a:t>
            </a:r>
          </a:p>
          <a:p>
            <a:pPr lvl="1"/>
            <a:r>
              <a:rPr lang="en-US" dirty="0"/>
              <a:t>Exposure to loud noise can destroy these hair cells and cause hearing loss!</a:t>
            </a:r>
          </a:p>
        </p:txBody>
      </p:sp>
      <p:pic>
        <p:nvPicPr>
          <p:cNvPr id="4" name="Picture 3"/>
          <p:cNvPicPr>
            <a:picLocks noChangeAspect="1"/>
          </p:cNvPicPr>
          <p:nvPr/>
        </p:nvPicPr>
        <p:blipFill>
          <a:blip r:embed="rId3"/>
          <a:stretch>
            <a:fillRect/>
          </a:stretch>
        </p:blipFill>
        <p:spPr>
          <a:xfrm>
            <a:off x="6479983" y="1490661"/>
            <a:ext cx="4762500" cy="3419475"/>
          </a:xfrm>
          <a:prstGeom prst="rect">
            <a:avLst/>
          </a:prstGeom>
        </p:spPr>
      </p:pic>
    </p:spTree>
    <p:extLst>
      <p:ext uri="{BB962C8B-B14F-4D97-AF65-F5344CB8AC3E}">
        <p14:creationId xmlns:p14="http://schemas.microsoft.com/office/powerpoint/2010/main" val="33442725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Noise?</a:t>
            </a:r>
          </a:p>
        </p:txBody>
      </p:sp>
      <p:sp>
        <p:nvSpPr>
          <p:cNvPr id="3" name="Content Placeholder 2"/>
          <p:cNvSpPr>
            <a:spLocks noGrp="1"/>
          </p:cNvSpPr>
          <p:nvPr>
            <p:ph sz="quarter" idx="13"/>
          </p:nvPr>
        </p:nvSpPr>
        <p:spPr/>
        <p:txBody>
          <a:bodyPr/>
          <a:lstStyle/>
          <a:p>
            <a:r>
              <a:rPr lang="en-US" dirty="0"/>
              <a:t>Noise and vibration are both fluctuations in the pressure of air (or other media) which affect the human body. Vibrations that are detected by the human ear are classified as sound. We use the term 'noise' to indicate unwanted sound.</a:t>
            </a:r>
          </a:p>
          <a:p>
            <a:r>
              <a:rPr lang="en-US" dirty="0"/>
              <a:t>Noise and vibration can harm workers when they occur at high levels, or continue for a long time.</a:t>
            </a:r>
          </a:p>
        </p:txBody>
      </p:sp>
    </p:spTree>
    <p:extLst>
      <p:ext uri="{BB962C8B-B14F-4D97-AF65-F5344CB8AC3E}">
        <p14:creationId xmlns:p14="http://schemas.microsoft.com/office/powerpoint/2010/main" val="28937928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What are the warning signs that your job may be too noisy?</a:t>
            </a:r>
            <a:br>
              <a:rPr lang="en-US" dirty="0"/>
            </a:br>
            <a:endParaRPr lang="en-US" dirty="0"/>
          </a:p>
        </p:txBody>
      </p:sp>
      <p:sp>
        <p:nvSpPr>
          <p:cNvPr id="3" name="Content Placeholder 2"/>
          <p:cNvSpPr>
            <a:spLocks noGrp="1"/>
          </p:cNvSpPr>
          <p:nvPr>
            <p:ph sz="quarter" idx="13"/>
          </p:nvPr>
        </p:nvSpPr>
        <p:spPr/>
        <p:txBody>
          <a:bodyPr/>
          <a:lstStyle/>
          <a:p>
            <a:pPr marL="0" indent="0">
              <a:buNone/>
            </a:pPr>
            <a:r>
              <a:rPr lang="en-US" dirty="0"/>
              <a:t>Noise may be a problem in your workplace if:</a:t>
            </a:r>
          </a:p>
          <a:p>
            <a:r>
              <a:rPr lang="en-US" dirty="0"/>
              <a:t>You hear ringing or humming in your ears when you leave work.</a:t>
            </a:r>
          </a:p>
          <a:p>
            <a:r>
              <a:rPr lang="en-US" dirty="0"/>
              <a:t>You have to shout to be heard by a coworker an arm's length away.</a:t>
            </a:r>
          </a:p>
          <a:p>
            <a:r>
              <a:rPr lang="en-US" dirty="0"/>
              <a:t>You experience temporary hearing loss when leaving work.</a:t>
            </a:r>
          </a:p>
        </p:txBody>
      </p:sp>
    </p:spTree>
    <p:extLst>
      <p:ext uri="{BB962C8B-B14F-4D97-AF65-F5344CB8AC3E}">
        <p14:creationId xmlns:p14="http://schemas.microsoft.com/office/powerpoint/2010/main" val="26135678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How loud is too loud?</a:t>
            </a:r>
            <a:br>
              <a:rPr lang="en-US" dirty="0"/>
            </a:br>
            <a:endParaRPr lang="en-US" dirty="0"/>
          </a:p>
        </p:txBody>
      </p:sp>
      <p:pic>
        <p:nvPicPr>
          <p:cNvPr id="4" name="Content Placeholder 3"/>
          <p:cNvPicPr>
            <a:picLocks noGrp="1" noChangeAspect="1"/>
          </p:cNvPicPr>
          <p:nvPr>
            <p:ph sz="quarter" idx="13"/>
          </p:nvPr>
        </p:nvPicPr>
        <p:blipFill>
          <a:blip r:embed="rId3"/>
          <a:stretch>
            <a:fillRect/>
          </a:stretch>
        </p:blipFill>
        <p:spPr>
          <a:xfrm>
            <a:off x="803401" y="1264870"/>
            <a:ext cx="3344145" cy="4348530"/>
          </a:xfrm>
          <a:prstGeom prst="rect">
            <a:avLst/>
          </a:prstGeom>
        </p:spPr>
      </p:pic>
      <p:sp>
        <p:nvSpPr>
          <p:cNvPr id="6" name="Content Placeholder 5"/>
          <p:cNvSpPr>
            <a:spLocks noGrp="1"/>
          </p:cNvSpPr>
          <p:nvPr>
            <p:ph sz="quarter" idx="14"/>
          </p:nvPr>
        </p:nvSpPr>
        <p:spPr>
          <a:xfrm>
            <a:off x="4426993" y="1264870"/>
            <a:ext cx="6653516" cy="4109715"/>
          </a:xfrm>
        </p:spPr>
        <p:txBody>
          <a:bodyPr/>
          <a:lstStyle/>
          <a:p>
            <a:r>
              <a:rPr lang="en-US" dirty="0"/>
              <a:t>OSHA sets legal limits on noise exposure in the workplace. These limits are based on a worker's time weighted average over an 8 hour day. With noise, OSHA's permissible exposure limit (PEL) is 90 </a:t>
            </a:r>
            <a:r>
              <a:rPr lang="en-US" dirty="0" err="1"/>
              <a:t>dBA</a:t>
            </a:r>
            <a:r>
              <a:rPr lang="en-US" dirty="0"/>
              <a:t> for all workers for an 8 hour day. </a:t>
            </a:r>
          </a:p>
          <a:p>
            <a:r>
              <a:rPr lang="en-US" dirty="0"/>
              <a:t>The effect of noise on human hearing is dependent upon:</a:t>
            </a:r>
          </a:p>
          <a:p>
            <a:pPr lvl="1"/>
            <a:r>
              <a:rPr lang="en-US" dirty="0"/>
              <a:t>Noise intensity (how loud) </a:t>
            </a:r>
          </a:p>
          <a:p>
            <a:pPr lvl="1"/>
            <a:r>
              <a:rPr lang="en-US" dirty="0"/>
              <a:t>Frequency of noise (pitch) </a:t>
            </a:r>
          </a:p>
          <a:p>
            <a:pPr lvl="1"/>
            <a:r>
              <a:rPr lang="en-US" dirty="0"/>
              <a:t>Duration of exposure (how long)</a:t>
            </a:r>
          </a:p>
        </p:txBody>
      </p:sp>
      <p:sp>
        <p:nvSpPr>
          <p:cNvPr id="5" name="Rectangle 4"/>
          <p:cNvSpPr/>
          <p:nvPr/>
        </p:nvSpPr>
        <p:spPr>
          <a:xfrm>
            <a:off x="4426993" y="1393736"/>
            <a:ext cx="6096000" cy="369332"/>
          </a:xfrm>
          <a:prstGeom prst="rect">
            <a:avLst/>
          </a:prstGeom>
        </p:spPr>
        <p:txBody>
          <a:bodyPr>
            <a:spAutoFit/>
          </a:bodyPr>
          <a:lstStyle/>
          <a:p>
            <a:endParaRPr lang="en-US" dirty="0"/>
          </a:p>
        </p:txBody>
      </p:sp>
    </p:spTree>
    <p:extLst>
      <p:ext uri="{BB962C8B-B14F-4D97-AF65-F5344CB8AC3E}">
        <p14:creationId xmlns:p14="http://schemas.microsoft.com/office/powerpoint/2010/main" val="29781362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60401" y="401374"/>
            <a:ext cx="10396882" cy="1158140"/>
          </a:xfrm>
        </p:spPr>
        <p:txBody>
          <a:bodyPr/>
          <a:lstStyle/>
          <a:p>
            <a:r>
              <a:rPr lang="en-US" dirty="0"/>
              <a:t>PPE</a:t>
            </a:r>
          </a:p>
        </p:txBody>
      </p:sp>
      <p:sp>
        <p:nvSpPr>
          <p:cNvPr id="5" name="Content Placeholder 4"/>
          <p:cNvSpPr>
            <a:spLocks noGrp="1"/>
          </p:cNvSpPr>
          <p:nvPr>
            <p:ph sz="quarter" idx="13"/>
          </p:nvPr>
        </p:nvSpPr>
        <p:spPr>
          <a:xfrm>
            <a:off x="546101" y="1587500"/>
            <a:ext cx="6625880" cy="3965001"/>
          </a:xfrm>
        </p:spPr>
        <p:txBody>
          <a:bodyPr>
            <a:normAutofit fontScale="92500" lnSpcReduction="10000"/>
          </a:bodyPr>
          <a:lstStyle/>
          <a:p>
            <a:r>
              <a:rPr lang="en-US" u="sng" dirty="0"/>
              <a:t>P</a:t>
            </a:r>
            <a:r>
              <a:rPr lang="en-US" dirty="0"/>
              <a:t>ersonal </a:t>
            </a:r>
            <a:r>
              <a:rPr lang="en-US" u="sng" dirty="0"/>
              <a:t>P</a:t>
            </a:r>
            <a:r>
              <a:rPr lang="en-US" dirty="0"/>
              <a:t>rotection </a:t>
            </a:r>
            <a:r>
              <a:rPr lang="en-US" u="sng" dirty="0"/>
              <a:t>E</a:t>
            </a:r>
            <a:r>
              <a:rPr lang="en-US" dirty="0"/>
              <a:t>quipment (PPE) is required when you work to increase your safety while performing potentially hazardous tasks. PPE may include safety glasses or goggles, dust masks, hard harts, gloves, foot protection, and whole body protection.</a:t>
            </a:r>
          </a:p>
          <a:p>
            <a:r>
              <a:rPr lang="en-US" dirty="0"/>
              <a:t>PPE is not the first line against protecting employees from hazards</a:t>
            </a:r>
          </a:p>
          <a:p>
            <a:pPr lvl="1"/>
            <a:r>
              <a:rPr lang="en-US" dirty="0"/>
              <a:t>Elimination</a:t>
            </a:r>
          </a:p>
          <a:p>
            <a:pPr lvl="1"/>
            <a:r>
              <a:rPr lang="en-US" dirty="0"/>
              <a:t>Engineering Controls</a:t>
            </a:r>
          </a:p>
          <a:p>
            <a:pPr lvl="1"/>
            <a:r>
              <a:rPr lang="en-US" dirty="0"/>
              <a:t>Administrative / Work Practice Controls</a:t>
            </a:r>
          </a:p>
          <a:p>
            <a:pPr lvl="1"/>
            <a:r>
              <a:rPr lang="en-US" dirty="0"/>
              <a:t>PPE</a:t>
            </a:r>
          </a:p>
        </p:txBody>
      </p:sp>
      <p:pic>
        <p:nvPicPr>
          <p:cNvPr id="8" name="Picture 7"/>
          <p:cNvPicPr>
            <a:picLocks noChangeAspect="1"/>
          </p:cNvPicPr>
          <p:nvPr/>
        </p:nvPicPr>
        <p:blipFill>
          <a:blip r:embed="rId3"/>
          <a:stretch>
            <a:fillRect/>
          </a:stretch>
        </p:blipFill>
        <p:spPr>
          <a:xfrm>
            <a:off x="7167244" y="2063397"/>
            <a:ext cx="4434326" cy="3461118"/>
          </a:xfrm>
          <a:prstGeom prst="rect">
            <a:avLst/>
          </a:prstGeom>
        </p:spPr>
      </p:pic>
    </p:spTree>
    <p:extLst>
      <p:ext uri="{BB962C8B-B14F-4D97-AF65-F5344CB8AC3E}">
        <p14:creationId xmlns:p14="http://schemas.microsoft.com/office/powerpoint/2010/main" val="8086935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10396882" cy="1253565"/>
          </a:xfrm>
        </p:spPr>
        <p:txBody>
          <a:bodyPr>
            <a:normAutofit fontScale="90000"/>
          </a:bodyPr>
          <a:lstStyle/>
          <a:p>
            <a:r>
              <a:rPr lang="en-US" dirty="0"/>
              <a:t>Common sounds may be louder than you think: </a:t>
            </a:r>
          </a:p>
        </p:txBody>
      </p:sp>
      <p:pic>
        <p:nvPicPr>
          <p:cNvPr id="7" name="Content Placeholder 6"/>
          <p:cNvPicPr>
            <a:picLocks noGrp="1" noChangeAspect="1"/>
          </p:cNvPicPr>
          <p:nvPr>
            <p:ph sz="quarter" idx="13"/>
          </p:nvPr>
        </p:nvPicPr>
        <p:blipFill>
          <a:blip r:embed="rId3"/>
          <a:stretch>
            <a:fillRect/>
          </a:stretch>
        </p:blipFill>
        <p:spPr>
          <a:xfrm>
            <a:off x="4210492" y="1077602"/>
            <a:ext cx="4539808" cy="4361173"/>
          </a:xfrm>
          <a:prstGeom prst="rect">
            <a:avLst/>
          </a:prstGeom>
        </p:spPr>
      </p:pic>
    </p:spTree>
    <p:extLst>
      <p:ext uri="{BB962C8B-B14F-4D97-AF65-F5344CB8AC3E}">
        <p14:creationId xmlns:p14="http://schemas.microsoft.com/office/powerpoint/2010/main" val="35231813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Types of Hearing Loss</a:t>
            </a:r>
          </a:p>
        </p:txBody>
      </p:sp>
      <p:sp>
        <p:nvSpPr>
          <p:cNvPr id="3" name="Content Placeholder 2"/>
          <p:cNvSpPr>
            <a:spLocks noGrp="1"/>
          </p:cNvSpPr>
          <p:nvPr>
            <p:ph sz="quarter" idx="13"/>
          </p:nvPr>
        </p:nvSpPr>
        <p:spPr>
          <a:xfrm>
            <a:off x="787400" y="1587500"/>
            <a:ext cx="10293107" cy="3787085"/>
          </a:xfrm>
        </p:spPr>
        <p:txBody>
          <a:bodyPr/>
          <a:lstStyle/>
          <a:p>
            <a:pPr marL="0" indent="0">
              <a:buNone/>
            </a:pPr>
            <a:r>
              <a:rPr lang="en-US" dirty="0"/>
              <a:t>Temporary</a:t>
            </a:r>
          </a:p>
          <a:p>
            <a:pPr lvl="1"/>
            <a:r>
              <a:rPr lang="en-US" dirty="0"/>
              <a:t>After exposure to high noise level</a:t>
            </a:r>
          </a:p>
          <a:p>
            <a:pPr lvl="1"/>
            <a:r>
              <a:rPr lang="en-US" dirty="0"/>
              <a:t>Normal hearing restored after about 16 hours</a:t>
            </a:r>
          </a:p>
          <a:p>
            <a:pPr marL="0" indent="0">
              <a:buNone/>
            </a:pPr>
            <a:r>
              <a:rPr lang="en-US" dirty="0"/>
              <a:t>Permanent</a:t>
            </a:r>
          </a:p>
          <a:p>
            <a:pPr lvl="1"/>
            <a:r>
              <a:rPr lang="en-US" dirty="0"/>
              <a:t>Occurs after a period of time</a:t>
            </a:r>
          </a:p>
          <a:p>
            <a:pPr lvl="1"/>
            <a:r>
              <a:rPr lang="en-US" dirty="0"/>
              <a:t>Occurs when temporary losses are not allowed to recover between exposures</a:t>
            </a:r>
          </a:p>
        </p:txBody>
      </p:sp>
    </p:spTree>
    <p:extLst>
      <p:ext uri="{BB962C8B-B14F-4D97-AF65-F5344CB8AC3E}">
        <p14:creationId xmlns:p14="http://schemas.microsoft.com/office/powerpoint/2010/main" val="23122490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3101" y="215900"/>
            <a:ext cx="10396882" cy="1151965"/>
          </a:xfrm>
        </p:spPr>
        <p:txBody>
          <a:bodyPr/>
          <a:lstStyle/>
          <a:p>
            <a:r>
              <a:rPr lang="en-US" dirty="0"/>
              <a:t>Selection of Hearing Protection</a:t>
            </a:r>
          </a:p>
        </p:txBody>
      </p:sp>
      <p:sp>
        <p:nvSpPr>
          <p:cNvPr id="3" name="Content Placeholder 2"/>
          <p:cNvSpPr>
            <a:spLocks noGrp="1"/>
          </p:cNvSpPr>
          <p:nvPr>
            <p:ph sz="quarter" idx="13"/>
          </p:nvPr>
        </p:nvSpPr>
        <p:spPr>
          <a:xfrm>
            <a:off x="304800" y="1168400"/>
            <a:ext cx="7860647" cy="4432300"/>
          </a:xfrm>
        </p:spPr>
        <p:txBody>
          <a:bodyPr>
            <a:normAutofit/>
          </a:bodyPr>
          <a:lstStyle/>
          <a:p>
            <a:pPr marL="0" indent="0">
              <a:buNone/>
            </a:pPr>
            <a:r>
              <a:rPr lang="en-US" dirty="0"/>
              <a:t>Hearing Protection can: </a:t>
            </a:r>
          </a:p>
          <a:p>
            <a:pPr lvl="1"/>
            <a:r>
              <a:rPr lang="en-US" dirty="0"/>
              <a:t>Provides barrier between noise source and hearing organs</a:t>
            </a:r>
          </a:p>
          <a:p>
            <a:pPr lvl="1"/>
            <a:r>
              <a:rPr lang="en-US" dirty="0"/>
              <a:t>Significantly reduces the risk of hearing loss due to excessive noise exposure</a:t>
            </a:r>
          </a:p>
          <a:p>
            <a:pPr lvl="1"/>
            <a:r>
              <a:rPr lang="en-US" dirty="0"/>
              <a:t>REQUIRED when daily noise exposure exceeds 90 decibels, averaged over 8 hours</a:t>
            </a:r>
          </a:p>
          <a:p>
            <a:pPr marL="0" indent="0">
              <a:lnSpc>
                <a:spcPct val="90000"/>
              </a:lnSpc>
              <a:buNone/>
            </a:pPr>
            <a:r>
              <a:rPr lang="en-US" altLang="en-US" dirty="0"/>
              <a:t>Hearing protection devices are selected according to:</a:t>
            </a:r>
          </a:p>
          <a:p>
            <a:pPr lvl="1">
              <a:lnSpc>
                <a:spcPct val="90000"/>
              </a:lnSpc>
            </a:pPr>
            <a:r>
              <a:rPr lang="en-US" altLang="en-US" dirty="0"/>
              <a:t>Employee comfort</a:t>
            </a:r>
          </a:p>
          <a:p>
            <a:pPr lvl="1">
              <a:lnSpc>
                <a:spcPct val="90000"/>
              </a:lnSpc>
            </a:pPr>
            <a:r>
              <a:rPr lang="en-US" altLang="en-US" dirty="0"/>
              <a:t>Level of noise exposure</a:t>
            </a:r>
          </a:p>
          <a:p>
            <a:pPr lvl="1">
              <a:lnSpc>
                <a:spcPct val="90000"/>
              </a:lnSpc>
            </a:pPr>
            <a:r>
              <a:rPr lang="en-US" altLang="en-US" dirty="0"/>
              <a:t>NRR of device</a:t>
            </a:r>
          </a:p>
          <a:p>
            <a:pPr lvl="1">
              <a:lnSpc>
                <a:spcPct val="90000"/>
              </a:lnSpc>
            </a:pPr>
            <a:r>
              <a:rPr lang="en-US" altLang="en-US" dirty="0"/>
              <a:t>Type of work being performed</a:t>
            </a:r>
          </a:p>
          <a:p>
            <a:pPr lvl="1">
              <a:lnSpc>
                <a:spcPct val="90000"/>
              </a:lnSpc>
            </a:pPr>
            <a:r>
              <a:rPr lang="en-US" altLang="en-US" dirty="0"/>
              <a:t>Environmental conditions</a:t>
            </a:r>
          </a:p>
        </p:txBody>
      </p:sp>
      <p:pic>
        <p:nvPicPr>
          <p:cNvPr id="4" name="Picture 3"/>
          <p:cNvPicPr>
            <a:picLocks noChangeAspect="1"/>
          </p:cNvPicPr>
          <p:nvPr/>
        </p:nvPicPr>
        <p:blipFill>
          <a:blip r:embed="rId3"/>
          <a:stretch>
            <a:fillRect/>
          </a:stretch>
        </p:blipFill>
        <p:spPr>
          <a:xfrm>
            <a:off x="8165448" y="1837765"/>
            <a:ext cx="3328704" cy="3011685"/>
          </a:xfrm>
          <a:prstGeom prst="rect">
            <a:avLst/>
          </a:prstGeom>
        </p:spPr>
      </p:pic>
    </p:spTree>
    <p:extLst>
      <p:ext uri="{BB962C8B-B14F-4D97-AF65-F5344CB8AC3E}">
        <p14:creationId xmlns:p14="http://schemas.microsoft.com/office/powerpoint/2010/main" val="14892393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3101" y="458524"/>
            <a:ext cx="10396882" cy="1158140"/>
          </a:xfrm>
        </p:spPr>
        <p:txBody>
          <a:bodyPr/>
          <a:lstStyle/>
          <a:p>
            <a:r>
              <a:rPr lang="en-US" dirty="0"/>
              <a:t>Types of Hearing Protection</a:t>
            </a:r>
          </a:p>
        </p:txBody>
      </p:sp>
      <p:sp>
        <p:nvSpPr>
          <p:cNvPr id="3" name="Content Placeholder 2"/>
          <p:cNvSpPr>
            <a:spLocks noGrp="1"/>
          </p:cNvSpPr>
          <p:nvPr>
            <p:ph sz="quarter" idx="13"/>
          </p:nvPr>
        </p:nvSpPr>
        <p:spPr>
          <a:xfrm>
            <a:off x="812800" y="3022009"/>
            <a:ext cx="6502400" cy="2553291"/>
          </a:xfrm>
        </p:spPr>
        <p:txBody>
          <a:bodyPr>
            <a:normAutofit fontScale="92500"/>
          </a:bodyPr>
          <a:lstStyle/>
          <a:p>
            <a:r>
              <a:rPr lang="en-US" altLang="en-US" sz="2800" dirty="0"/>
              <a:t>Ear muffs</a:t>
            </a:r>
          </a:p>
          <a:p>
            <a:r>
              <a:rPr lang="en-US" altLang="en-US" sz="2800" dirty="0"/>
              <a:t>Foam insert earplugs</a:t>
            </a:r>
          </a:p>
          <a:p>
            <a:r>
              <a:rPr lang="en-US" altLang="en-US" sz="2800" dirty="0"/>
              <a:t>Semi-aural earplugs</a:t>
            </a:r>
          </a:p>
          <a:p>
            <a:r>
              <a:rPr lang="en-US" altLang="en-US" sz="2800" dirty="0"/>
              <a:t>Head Phones are </a:t>
            </a:r>
            <a:r>
              <a:rPr lang="en-US" altLang="en-US" sz="2800" u="sng" dirty="0"/>
              <a:t>Not</a:t>
            </a:r>
            <a:r>
              <a:rPr lang="en-US" altLang="en-US" sz="2800" dirty="0"/>
              <a:t> Hearing Protection</a:t>
            </a:r>
          </a:p>
        </p:txBody>
      </p:sp>
      <p:pic>
        <p:nvPicPr>
          <p:cNvPr id="5" name="Picture 10" descr="plugs1"/>
          <p:cNvPicPr>
            <a:picLocks noGrp="1" noChangeAspect="1" noChangeArrowheads="1"/>
          </p:cNvPicPr>
          <p:nvPr>
            <p:ph sz="quarter" idx="14"/>
          </p:nvPr>
        </p:nvPicPr>
        <p:blipFill>
          <a:blip r:embed="rId3" cstate="print"/>
          <a:srcRect/>
          <a:stretch>
            <a:fillRect/>
          </a:stretch>
        </p:blipFill>
        <p:spPr bwMode="auto">
          <a:xfrm>
            <a:off x="3868143" y="1638299"/>
            <a:ext cx="1532334" cy="1362075"/>
          </a:xfrm>
          <a:prstGeom prst="rect">
            <a:avLst/>
          </a:prstGeom>
          <a:noFill/>
          <a:ln w="9525">
            <a:noFill/>
            <a:miter lim="800000"/>
            <a:headEnd/>
            <a:tailEnd/>
          </a:ln>
        </p:spPr>
      </p:pic>
      <p:pic>
        <p:nvPicPr>
          <p:cNvPr id="6" name="Picture 9" descr="muffs"/>
          <p:cNvPicPr>
            <a:picLocks noChangeAspect="1" noChangeArrowheads="1"/>
          </p:cNvPicPr>
          <p:nvPr/>
        </p:nvPicPr>
        <p:blipFill>
          <a:blip r:embed="rId4" cstate="print"/>
          <a:srcRect/>
          <a:stretch>
            <a:fillRect/>
          </a:stretch>
        </p:blipFill>
        <p:spPr bwMode="auto">
          <a:xfrm>
            <a:off x="5612067" y="2359225"/>
            <a:ext cx="1474533" cy="1457185"/>
          </a:xfrm>
          <a:prstGeom prst="rect">
            <a:avLst/>
          </a:prstGeom>
          <a:noFill/>
          <a:ln w="9525">
            <a:noFill/>
            <a:miter lim="800000"/>
            <a:headEnd/>
            <a:tailEnd/>
          </a:ln>
        </p:spPr>
      </p:pic>
      <p:pic>
        <p:nvPicPr>
          <p:cNvPr id="7" name="Picture 11" descr="canalcaps"/>
          <p:cNvPicPr>
            <a:picLocks noChangeAspect="1" noChangeArrowheads="1"/>
          </p:cNvPicPr>
          <p:nvPr/>
        </p:nvPicPr>
        <p:blipFill>
          <a:blip r:embed="rId5" cstate="print"/>
          <a:srcRect/>
          <a:stretch>
            <a:fillRect/>
          </a:stretch>
        </p:blipFill>
        <p:spPr bwMode="auto">
          <a:xfrm>
            <a:off x="7430655" y="3087818"/>
            <a:ext cx="1341059" cy="1262343"/>
          </a:xfrm>
          <a:prstGeom prst="rect">
            <a:avLst/>
          </a:prstGeom>
          <a:noFill/>
          <a:ln w="9525">
            <a:noFill/>
            <a:miter lim="800000"/>
            <a:headEnd/>
            <a:tailEnd/>
          </a:ln>
        </p:spPr>
      </p:pic>
      <p:pic>
        <p:nvPicPr>
          <p:cNvPr id="8" name="Picture 12" descr="hatmuffs"/>
          <p:cNvPicPr>
            <a:picLocks noChangeAspect="1" noChangeArrowheads="1"/>
          </p:cNvPicPr>
          <p:nvPr/>
        </p:nvPicPr>
        <p:blipFill>
          <a:blip r:embed="rId6" cstate="print"/>
          <a:srcRect/>
          <a:stretch>
            <a:fillRect/>
          </a:stretch>
        </p:blipFill>
        <p:spPr bwMode="auto">
          <a:xfrm>
            <a:off x="9115769" y="3718355"/>
            <a:ext cx="1668417" cy="1656230"/>
          </a:xfrm>
          <a:prstGeom prst="rect">
            <a:avLst/>
          </a:prstGeom>
          <a:noFill/>
          <a:ln w="9525">
            <a:noFill/>
            <a:miter lim="800000"/>
            <a:headEnd/>
            <a:tailEnd/>
          </a:ln>
        </p:spPr>
      </p:pic>
    </p:spTree>
    <p:extLst>
      <p:ext uri="{BB962C8B-B14F-4D97-AF65-F5344CB8AC3E}">
        <p14:creationId xmlns:p14="http://schemas.microsoft.com/office/powerpoint/2010/main" val="23203305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4610099" cy="1158140"/>
          </a:xfrm>
        </p:spPr>
        <p:txBody>
          <a:bodyPr/>
          <a:lstStyle/>
          <a:p>
            <a:r>
              <a:rPr lang="en-US" dirty="0"/>
              <a:t>Ear Muffs</a:t>
            </a:r>
          </a:p>
        </p:txBody>
      </p:sp>
      <p:sp>
        <p:nvSpPr>
          <p:cNvPr id="3" name="Content Placeholder 2"/>
          <p:cNvSpPr>
            <a:spLocks noGrp="1"/>
          </p:cNvSpPr>
          <p:nvPr>
            <p:ph sz="quarter" idx="13"/>
          </p:nvPr>
        </p:nvSpPr>
        <p:spPr/>
        <p:txBody>
          <a:bodyPr/>
          <a:lstStyle/>
          <a:p>
            <a:pPr algn="ctr">
              <a:lnSpc>
                <a:spcPct val="90000"/>
              </a:lnSpc>
              <a:buNone/>
            </a:pPr>
            <a:r>
              <a:rPr lang="en-US" altLang="en-US" sz="2200" u="sng" dirty="0"/>
              <a:t>Advantages</a:t>
            </a:r>
          </a:p>
          <a:p>
            <a:pPr algn="ctr">
              <a:lnSpc>
                <a:spcPct val="90000"/>
              </a:lnSpc>
              <a:buNone/>
            </a:pPr>
            <a:endParaRPr lang="en-US" altLang="en-US" sz="2200" dirty="0"/>
          </a:p>
          <a:p>
            <a:pPr>
              <a:lnSpc>
                <a:spcPct val="90000"/>
              </a:lnSpc>
            </a:pPr>
            <a:r>
              <a:rPr lang="en-US" altLang="en-US" dirty="0"/>
              <a:t>More protection at higher frequencies than earplugs</a:t>
            </a:r>
          </a:p>
          <a:p>
            <a:pPr>
              <a:lnSpc>
                <a:spcPct val="90000"/>
              </a:lnSpc>
            </a:pPr>
            <a:r>
              <a:rPr lang="en-US" altLang="en-US" dirty="0"/>
              <a:t>Various NRRs available</a:t>
            </a:r>
          </a:p>
          <a:p>
            <a:pPr>
              <a:lnSpc>
                <a:spcPct val="90000"/>
              </a:lnSpc>
            </a:pPr>
            <a:r>
              <a:rPr lang="en-US" altLang="en-US" dirty="0"/>
              <a:t>Durable, long lasting</a:t>
            </a:r>
          </a:p>
          <a:p>
            <a:pPr>
              <a:lnSpc>
                <a:spcPct val="90000"/>
              </a:lnSpc>
            </a:pPr>
            <a:r>
              <a:rPr lang="en-US" altLang="en-US" dirty="0"/>
              <a:t>Can be fitted on hard hat</a:t>
            </a:r>
          </a:p>
          <a:p>
            <a:pPr>
              <a:lnSpc>
                <a:spcPct val="90000"/>
              </a:lnSpc>
            </a:pPr>
            <a:r>
              <a:rPr lang="en-US" altLang="en-US" dirty="0"/>
              <a:t>Reusable</a:t>
            </a:r>
          </a:p>
        </p:txBody>
      </p:sp>
      <p:sp>
        <p:nvSpPr>
          <p:cNvPr id="4" name="Content Placeholder 3"/>
          <p:cNvSpPr>
            <a:spLocks noGrp="1"/>
          </p:cNvSpPr>
          <p:nvPr>
            <p:ph sz="quarter" idx="14"/>
          </p:nvPr>
        </p:nvSpPr>
        <p:spPr>
          <a:xfrm>
            <a:off x="5651071" y="2063396"/>
            <a:ext cx="5086538" cy="3311189"/>
          </a:xfrm>
        </p:spPr>
        <p:txBody>
          <a:bodyPr/>
          <a:lstStyle/>
          <a:p>
            <a:pPr algn="ctr">
              <a:lnSpc>
                <a:spcPct val="90000"/>
              </a:lnSpc>
              <a:buNone/>
            </a:pPr>
            <a:r>
              <a:rPr lang="en-US" altLang="en-US" sz="2200" u="sng" dirty="0"/>
              <a:t>Disadvantages</a:t>
            </a:r>
          </a:p>
          <a:p>
            <a:pPr algn="ctr">
              <a:lnSpc>
                <a:spcPct val="90000"/>
              </a:lnSpc>
              <a:buNone/>
            </a:pPr>
            <a:endParaRPr lang="en-US" altLang="en-US" dirty="0"/>
          </a:p>
          <a:p>
            <a:pPr>
              <a:lnSpc>
                <a:spcPct val="90000"/>
              </a:lnSpc>
            </a:pPr>
            <a:r>
              <a:rPr lang="en-US" altLang="en-US" dirty="0"/>
              <a:t>Higher cost</a:t>
            </a:r>
          </a:p>
          <a:p>
            <a:pPr>
              <a:lnSpc>
                <a:spcPct val="90000"/>
              </a:lnSpc>
            </a:pPr>
            <a:r>
              <a:rPr lang="en-US" altLang="en-US" dirty="0"/>
              <a:t>Eye glasses can interfere with ear muff seal</a:t>
            </a:r>
          </a:p>
          <a:p>
            <a:pPr>
              <a:lnSpc>
                <a:spcPct val="90000"/>
              </a:lnSpc>
            </a:pPr>
            <a:r>
              <a:rPr lang="en-US" altLang="en-US" dirty="0"/>
              <a:t>May be uncomfortable in hot environments</a:t>
            </a:r>
          </a:p>
          <a:p>
            <a:pPr>
              <a:lnSpc>
                <a:spcPct val="90000"/>
              </a:lnSpc>
            </a:pPr>
            <a:r>
              <a:rPr lang="en-US" altLang="en-US" dirty="0"/>
              <a:t>Must be cleaned before use by another worker</a:t>
            </a:r>
          </a:p>
        </p:txBody>
      </p:sp>
      <p:pic>
        <p:nvPicPr>
          <p:cNvPr id="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07500" y="216326"/>
            <a:ext cx="2338816" cy="2097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530930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Foam Insert Earplugs</a:t>
            </a:r>
            <a:endParaRPr lang="en-US" dirty="0"/>
          </a:p>
        </p:txBody>
      </p:sp>
      <p:sp>
        <p:nvSpPr>
          <p:cNvPr id="3" name="Content Placeholder 2"/>
          <p:cNvSpPr>
            <a:spLocks noGrp="1"/>
          </p:cNvSpPr>
          <p:nvPr>
            <p:ph sz="quarter" idx="13"/>
          </p:nvPr>
        </p:nvSpPr>
        <p:spPr/>
        <p:txBody>
          <a:bodyPr>
            <a:normAutofit fontScale="92500" lnSpcReduction="20000"/>
          </a:bodyPr>
          <a:lstStyle/>
          <a:p>
            <a:pPr algn="ctr">
              <a:buNone/>
            </a:pPr>
            <a:r>
              <a:rPr lang="en-US" altLang="en-US" sz="2400" u="sng" dirty="0"/>
              <a:t>Advantages</a:t>
            </a:r>
            <a:endParaRPr lang="en-US" altLang="en-US" dirty="0"/>
          </a:p>
          <a:p>
            <a:r>
              <a:rPr lang="en-US" altLang="en-US" dirty="0"/>
              <a:t>More protection at lower frequencies than muffs</a:t>
            </a:r>
          </a:p>
          <a:p>
            <a:r>
              <a:rPr lang="en-US" altLang="en-US" dirty="0"/>
              <a:t>Various NRRs available</a:t>
            </a:r>
          </a:p>
          <a:p>
            <a:r>
              <a:rPr lang="en-US" altLang="en-US" dirty="0"/>
              <a:t>Inexpensive; disposable</a:t>
            </a:r>
          </a:p>
          <a:p>
            <a:r>
              <a:rPr lang="en-US" altLang="en-US" dirty="0"/>
              <a:t>Can be custom molded for individual worker</a:t>
            </a:r>
          </a:p>
          <a:p>
            <a:r>
              <a:rPr lang="en-US" altLang="en-US" dirty="0"/>
              <a:t>Reusable plugs are available</a:t>
            </a:r>
          </a:p>
        </p:txBody>
      </p:sp>
      <p:sp>
        <p:nvSpPr>
          <p:cNvPr id="4" name="Content Placeholder 3"/>
          <p:cNvSpPr>
            <a:spLocks noGrp="1"/>
          </p:cNvSpPr>
          <p:nvPr>
            <p:ph sz="quarter" idx="14"/>
          </p:nvPr>
        </p:nvSpPr>
        <p:spPr>
          <a:xfrm>
            <a:off x="5600271" y="2063396"/>
            <a:ext cx="5086538" cy="3311189"/>
          </a:xfrm>
        </p:spPr>
        <p:txBody>
          <a:bodyPr/>
          <a:lstStyle/>
          <a:p>
            <a:pPr algn="ctr">
              <a:buNone/>
            </a:pPr>
            <a:r>
              <a:rPr lang="en-US" altLang="en-US" u="sng" dirty="0"/>
              <a:t>Disadvantages</a:t>
            </a:r>
            <a:endParaRPr lang="en-US" altLang="en-US" dirty="0"/>
          </a:p>
          <a:p>
            <a:r>
              <a:rPr lang="en-US" altLang="en-US" dirty="0"/>
              <a:t>Hands must be cleaned before inserting earplugs</a:t>
            </a:r>
          </a:p>
          <a:p>
            <a:r>
              <a:rPr lang="en-US" altLang="en-US" dirty="0"/>
              <a:t>Improper insertion reduces NRR value</a:t>
            </a:r>
          </a:p>
        </p:txBody>
      </p:sp>
      <p:pic>
        <p:nvPicPr>
          <p:cNvPr id="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25250" y="71070"/>
            <a:ext cx="2588136" cy="1992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32223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Semi-aural Caps</a:t>
            </a:r>
            <a:endParaRPr lang="en-US" dirty="0"/>
          </a:p>
        </p:txBody>
      </p:sp>
      <p:sp>
        <p:nvSpPr>
          <p:cNvPr id="3" name="Content Placeholder 2"/>
          <p:cNvSpPr>
            <a:spLocks noGrp="1"/>
          </p:cNvSpPr>
          <p:nvPr>
            <p:ph sz="quarter" idx="13"/>
          </p:nvPr>
        </p:nvSpPr>
        <p:spPr/>
        <p:txBody>
          <a:bodyPr/>
          <a:lstStyle/>
          <a:p>
            <a:pPr algn="ctr">
              <a:buNone/>
            </a:pPr>
            <a:r>
              <a:rPr lang="en-US" altLang="en-US" u="sng" dirty="0"/>
              <a:t>Advantages</a:t>
            </a:r>
            <a:endParaRPr lang="en-US" altLang="en-US" dirty="0"/>
          </a:p>
          <a:p>
            <a:r>
              <a:rPr lang="en-US" altLang="en-US" dirty="0"/>
              <a:t>Various NRRs available</a:t>
            </a:r>
          </a:p>
          <a:p>
            <a:r>
              <a:rPr lang="en-US" altLang="en-US" dirty="0"/>
              <a:t>Easy to insert</a:t>
            </a:r>
          </a:p>
          <a:p>
            <a:r>
              <a:rPr lang="en-US" altLang="en-US" dirty="0"/>
              <a:t>May be used several times</a:t>
            </a:r>
          </a:p>
          <a:p>
            <a:r>
              <a:rPr lang="en-US" altLang="en-US" dirty="0"/>
              <a:t>Ideal for people going in and out of noisy areas</a:t>
            </a:r>
          </a:p>
        </p:txBody>
      </p:sp>
      <p:sp>
        <p:nvSpPr>
          <p:cNvPr id="4" name="Content Placeholder 3"/>
          <p:cNvSpPr>
            <a:spLocks noGrp="1"/>
          </p:cNvSpPr>
          <p:nvPr>
            <p:ph sz="quarter" idx="14"/>
          </p:nvPr>
        </p:nvSpPr>
        <p:spPr>
          <a:xfrm>
            <a:off x="5574871" y="2094792"/>
            <a:ext cx="5086538" cy="3311189"/>
          </a:xfrm>
        </p:spPr>
        <p:txBody>
          <a:bodyPr/>
          <a:lstStyle/>
          <a:p>
            <a:pPr algn="ctr">
              <a:buNone/>
            </a:pPr>
            <a:r>
              <a:rPr lang="en-US" altLang="en-US" u="sng" dirty="0"/>
              <a:t>Disadvantages</a:t>
            </a:r>
            <a:endParaRPr lang="en-US" altLang="en-US" dirty="0"/>
          </a:p>
          <a:p>
            <a:r>
              <a:rPr lang="en-US" altLang="en-US" dirty="0"/>
              <a:t>Improper insertion reduces effectiveness</a:t>
            </a:r>
          </a:p>
          <a:p>
            <a:r>
              <a:rPr lang="en-US" altLang="en-US" dirty="0"/>
              <a:t>More expensive than ear plugs</a:t>
            </a:r>
          </a:p>
          <a:p>
            <a:r>
              <a:rPr lang="en-US" altLang="en-US" dirty="0"/>
              <a:t>Typically have lower NRRs than plugs or muffs</a:t>
            </a:r>
          </a:p>
        </p:txBody>
      </p:sp>
      <p:pic>
        <p:nvPicPr>
          <p:cNvPr id="5"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33066" y="180587"/>
            <a:ext cx="2073134" cy="19723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4948551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Audiometric Testing</a:t>
            </a:r>
            <a:endParaRPr lang="en-US" dirty="0"/>
          </a:p>
        </p:txBody>
      </p:sp>
      <p:sp>
        <p:nvSpPr>
          <p:cNvPr id="3" name="Content Placeholder 2"/>
          <p:cNvSpPr>
            <a:spLocks noGrp="1"/>
          </p:cNvSpPr>
          <p:nvPr>
            <p:ph sz="quarter" idx="13"/>
          </p:nvPr>
        </p:nvSpPr>
        <p:spPr/>
        <p:txBody>
          <a:bodyPr>
            <a:normAutofit/>
          </a:bodyPr>
          <a:lstStyle/>
          <a:p>
            <a:r>
              <a:rPr lang="en-US" altLang="en-US" dirty="0"/>
              <a:t>Monitors employee’s hearing over time</a:t>
            </a:r>
          </a:p>
          <a:p>
            <a:r>
              <a:rPr lang="en-US" altLang="en-US" dirty="0"/>
              <a:t>Baseline audiogram must be performed within first 6 months of work exposure ( 8 hour TWA </a:t>
            </a:r>
            <a:r>
              <a:rPr lang="en-US" altLang="en-US" dirty="0">
                <a:cs typeface="Times New Roman" panose="02020603050405020304" pitchFamily="18" charset="0"/>
              </a:rPr>
              <a:t>≥ 85 </a:t>
            </a:r>
            <a:r>
              <a:rPr lang="en-US" altLang="en-US" dirty="0" err="1">
                <a:cs typeface="Times New Roman" panose="02020603050405020304" pitchFamily="18" charset="0"/>
              </a:rPr>
              <a:t>dBA</a:t>
            </a:r>
            <a:r>
              <a:rPr lang="en-US" altLang="en-US" dirty="0">
                <a:cs typeface="Times New Roman" panose="02020603050405020304" pitchFamily="18" charset="0"/>
              </a:rPr>
              <a:t>)</a:t>
            </a:r>
          </a:p>
          <a:p>
            <a:r>
              <a:rPr lang="en-US" altLang="en-US" dirty="0">
                <a:cs typeface="Times New Roman" panose="02020603050405020304" pitchFamily="18" charset="0"/>
              </a:rPr>
              <a:t>Annual audiograms are required each year after baseline audiogram</a:t>
            </a:r>
          </a:p>
          <a:p>
            <a:r>
              <a:rPr lang="en-US" altLang="en-US" dirty="0">
                <a:cs typeface="Times New Roman" panose="02020603050405020304" pitchFamily="18" charset="0"/>
              </a:rPr>
              <a:t>Employer must pay for the cost of each required audiogram</a:t>
            </a:r>
          </a:p>
        </p:txBody>
      </p:sp>
      <p:pic>
        <p:nvPicPr>
          <p:cNvPr id="5" name="Picture 5"/>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66366" y="228600"/>
            <a:ext cx="2133600" cy="1834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233111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Why Do Audiometric Testing?</a:t>
            </a:r>
            <a:endParaRPr lang="en-US" dirty="0"/>
          </a:p>
        </p:txBody>
      </p:sp>
      <p:sp>
        <p:nvSpPr>
          <p:cNvPr id="3" name="Content Placeholder 2"/>
          <p:cNvSpPr>
            <a:spLocks noGrp="1"/>
          </p:cNvSpPr>
          <p:nvPr>
            <p:ph sz="quarter" idx="13"/>
          </p:nvPr>
        </p:nvSpPr>
        <p:spPr/>
        <p:txBody>
          <a:bodyPr/>
          <a:lstStyle/>
          <a:p>
            <a:r>
              <a:rPr lang="en-US" altLang="en-US" dirty="0"/>
              <a:t>Obtain a Baseline Audiogram for future comparison</a:t>
            </a:r>
          </a:p>
          <a:p>
            <a:r>
              <a:rPr lang="en-US" altLang="en-US" dirty="0"/>
              <a:t>Identify occupational hearing loss</a:t>
            </a:r>
          </a:p>
          <a:p>
            <a:r>
              <a:rPr lang="en-US" altLang="en-US" dirty="0"/>
              <a:t>Identify Standard Threshold Shifts (STS)</a:t>
            </a:r>
          </a:p>
        </p:txBody>
      </p:sp>
    </p:spTree>
    <p:extLst>
      <p:ext uri="{BB962C8B-B14F-4D97-AF65-F5344CB8AC3E}">
        <p14:creationId xmlns:p14="http://schemas.microsoft.com/office/powerpoint/2010/main" val="118876038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Hearing Conservation Training</a:t>
            </a:r>
          </a:p>
        </p:txBody>
      </p:sp>
      <p:sp>
        <p:nvSpPr>
          <p:cNvPr id="3" name="Content Placeholder 2"/>
          <p:cNvSpPr>
            <a:spLocks noGrp="1"/>
          </p:cNvSpPr>
          <p:nvPr>
            <p:ph sz="quarter" idx="13"/>
          </p:nvPr>
        </p:nvSpPr>
        <p:spPr>
          <a:xfrm>
            <a:off x="685800" y="1663700"/>
            <a:ext cx="8902699" cy="3710886"/>
          </a:xfrm>
        </p:spPr>
        <p:txBody>
          <a:bodyPr/>
          <a:lstStyle/>
          <a:p>
            <a:r>
              <a:rPr lang="en-US" dirty="0"/>
              <a:t>The effects of noise exposure on hearing </a:t>
            </a:r>
          </a:p>
          <a:p>
            <a:r>
              <a:rPr lang="en-US" dirty="0"/>
              <a:t>The purpose of your department’s Hearing Conservation Program </a:t>
            </a:r>
          </a:p>
          <a:p>
            <a:r>
              <a:rPr lang="en-US" dirty="0"/>
              <a:t>The proper selection and use of hearing protection devices </a:t>
            </a:r>
          </a:p>
          <a:p>
            <a:r>
              <a:rPr lang="en-US" dirty="0"/>
              <a:t>The purpose of audiometric testing</a:t>
            </a:r>
          </a:p>
          <a:p>
            <a:r>
              <a:rPr lang="en-US" dirty="0"/>
              <a:t>Who is subject to audiometric testing</a:t>
            </a:r>
          </a:p>
          <a:p>
            <a:r>
              <a:rPr lang="en-US" dirty="0"/>
              <a:t>New employees test within 6 months of hire</a:t>
            </a:r>
          </a:p>
        </p:txBody>
      </p:sp>
    </p:spTree>
    <p:extLst>
      <p:ext uri="{BB962C8B-B14F-4D97-AF65-F5344CB8AC3E}">
        <p14:creationId xmlns:p14="http://schemas.microsoft.com/office/powerpoint/2010/main" val="13360040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sz="quarter" idx="13"/>
            <p:extLst>
              <p:ext uri="{D42A27DB-BD31-4B8C-83A1-F6EECF244321}">
                <p14:modId xmlns:p14="http://schemas.microsoft.com/office/powerpoint/2010/main" val="3979991659"/>
              </p:ext>
            </p:extLst>
          </p:nvPr>
        </p:nvGraphicFramePr>
        <p:xfrm>
          <a:off x="341521" y="110170"/>
          <a:ext cx="11105004" cy="5387247"/>
        </p:xfrm>
        <a:graphic>
          <a:graphicData uri="http://schemas.openxmlformats.org/drawingml/2006/table">
            <a:tbl>
              <a:tblPr/>
              <a:tblGrid>
                <a:gridCol w="5552502">
                  <a:extLst>
                    <a:ext uri="{9D8B030D-6E8A-4147-A177-3AD203B41FA5}">
                      <a16:colId xmlns:a16="http://schemas.microsoft.com/office/drawing/2014/main" val="20000"/>
                    </a:ext>
                  </a:extLst>
                </a:gridCol>
                <a:gridCol w="5552502">
                  <a:extLst>
                    <a:ext uri="{9D8B030D-6E8A-4147-A177-3AD203B41FA5}">
                      <a16:colId xmlns:a16="http://schemas.microsoft.com/office/drawing/2014/main" val="20001"/>
                    </a:ext>
                  </a:extLst>
                </a:gridCol>
              </a:tblGrid>
              <a:tr h="392688">
                <a:tc>
                  <a:txBody>
                    <a:bodyPr/>
                    <a:lstStyle/>
                    <a:p>
                      <a:pPr algn="l" fontAlgn="b"/>
                      <a:r>
                        <a:rPr lang="en-US" sz="2000" b="0" dirty="0">
                          <a:effectLst/>
                        </a:rPr>
                        <a:t>Type of Control</a:t>
                      </a:r>
                    </a:p>
                  </a:txBody>
                  <a:tcPr marL="42239" marR="42239" marT="42239" marB="42239" anchor="b">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algn="l" fontAlgn="b"/>
                      <a:r>
                        <a:rPr lang="en-US" sz="2000" b="0" dirty="0">
                          <a:effectLst/>
                        </a:rPr>
                        <a:t>Examples</a:t>
                      </a:r>
                    </a:p>
                  </a:txBody>
                  <a:tcPr marL="42239" marR="42239" marT="42239" marB="42239" anchor="b">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extLst>
                  <a:ext uri="{0D108BD9-81ED-4DB2-BD59-A6C34878D82A}">
                    <a16:rowId xmlns:a16="http://schemas.microsoft.com/office/drawing/2014/main" val="10000"/>
                  </a:ext>
                </a:extLst>
              </a:tr>
              <a:tr h="784773">
                <a:tc>
                  <a:txBody>
                    <a:bodyPr/>
                    <a:lstStyle/>
                    <a:p>
                      <a:pPr algn="l" fontAlgn="t"/>
                      <a:r>
                        <a:rPr lang="en-US" sz="1700" b="0" dirty="0">
                          <a:effectLst/>
                        </a:rPr>
                        <a:t>Elimination/Substitution</a:t>
                      </a:r>
                    </a:p>
                  </a:txBody>
                  <a:tcPr marL="42239" marR="42239" marT="42239" marB="42239">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algn="l" fontAlgn="t">
                        <a:buFont typeface="Arial" panose="020B0604020202020204" pitchFamily="34" charset="0"/>
                        <a:buChar char="•"/>
                      </a:pPr>
                      <a:r>
                        <a:rPr lang="en-US" sz="1700" b="0" dirty="0">
                          <a:effectLst/>
                        </a:rPr>
                        <a:t>Substitute with safer alternatives. [See </a:t>
                      </a:r>
                      <a:r>
                        <a:rPr lang="en-US" sz="1700" b="0" u="sng" dirty="0">
                          <a:solidFill>
                            <a:srgbClr val="800080"/>
                          </a:solidFill>
                          <a:effectLst/>
                          <a:hlinkClick r:id="rId3" tooltip="Transitioning to Safer Chemicals: A Toolkit for Employers and Workers"/>
                        </a:rPr>
                        <a:t>Transitioning to Safer Chemicals: A Toolkit for Employers and Workers</a:t>
                      </a:r>
                      <a:r>
                        <a:rPr lang="en-US" sz="1700" b="0" dirty="0">
                          <a:effectLst/>
                        </a:rPr>
                        <a:t>]</a:t>
                      </a:r>
                    </a:p>
                  </a:txBody>
                  <a:tcPr marL="42239" marR="42239" marT="42239" marB="42239">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extLst>
                  <a:ext uri="{0D108BD9-81ED-4DB2-BD59-A6C34878D82A}">
                    <a16:rowId xmlns:a16="http://schemas.microsoft.com/office/drawing/2014/main" val="10001"/>
                  </a:ext>
                </a:extLst>
              </a:tr>
              <a:tr h="1908549">
                <a:tc>
                  <a:txBody>
                    <a:bodyPr/>
                    <a:lstStyle/>
                    <a:p>
                      <a:pPr algn="l" fontAlgn="t"/>
                      <a:r>
                        <a:rPr lang="en-US" sz="1700" b="0" dirty="0">
                          <a:effectLst/>
                        </a:rPr>
                        <a:t>Engineering Controls (implement physical change to the workplace, which eliminates/reduces the hazard on the job/task)</a:t>
                      </a:r>
                    </a:p>
                  </a:txBody>
                  <a:tcPr marL="42239" marR="42239" marT="42239" marB="42239">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a:txBody>
                    <a:bodyPr/>
                    <a:lstStyle/>
                    <a:p>
                      <a:pPr algn="l" fontAlgn="t">
                        <a:buFont typeface="Arial" panose="020B0604020202020204" pitchFamily="34" charset="0"/>
                        <a:buChar char="•"/>
                      </a:pPr>
                      <a:r>
                        <a:rPr lang="en-US" sz="1700" b="0" dirty="0">
                          <a:effectLst/>
                        </a:rPr>
                        <a:t>Change process to minimize contact with hazardous chemicals.</a:t>
                      </a:r>
                    </a:p>
                    <a:p>
                      <a:pPr algn="l" fontAlgn="t">
                        <a:buFont typeface="Arial" panose="020B0604020202020204" pitchFamily="34" charset="0"/>
                        <a:buChar char="•"/>
                      </a:pPr>
                      <a:r>
                        <a:rPr lang="en-US" sz="1700" b="0" dirty="0">
                          <a:effectLst/>
                        </a:rPr>
                        <a:t>Isolate or enclose the process.</a:t>
                      </a:r>
                    </a:p>
                    <a:p>
                      <a:pPr algn="l" fontAlgn="t">
                        <a:buFont typeface="Arial" panose="020B0604020202020204" pitchFamily="34" charset="0"/>
                        <a:buChar char="•"/>
                      </a:pPr>
                      <a:r>
                        <a:rPr lang="en-US" sz="1700" b="0" dirty="0">
                          <a:effectLst/>
                        </a:rPr>
                        <a:t>Use of wet methods to reduce generation of dusts or other particulates.</a:t>
                      </a:r>
                    </a:p>
                    <a:p>
                      <a:pPr algn="l" fontAlgn="t">
                        <a:buFont typeface="Arial" panose="020B0604020202020204" pitchFamily="34" charset="0"/>
                        <a:buChar char="•"/>
                      </a:pPr>
                      <a:r>
                        <a:rPr lang="en-US" sz="1700" b="0" dirty="0">
                          <a:effectLst/>
                        </a:rPr>
                        <a:t>General dilution ventilation.</a:t>
                      </a:r>
                    </a:p>
                    <a:p>
                      <a:pPr algn="l" fontAlgn="t">
                        <a:buFont typeface="Arial" panose="020B0604020202020204" pitchFamily="34" charset="0"/>
                        <a:buChar char="•"/>
                      </a:pPr>
                      <a:r>
                        <a:rPr lang="en-US" sz="1700" b="0" dirty="0">
                          <a:effectLst/>
                        </a:rPr>
                        <a:t>Use fume hoods.</a:t>
                      </a:r>
                    </a:p>
                  </a:txBody>
                  <a:tcPr marL="42239" marR="42239" marT="42239" marB="42239">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extLst>
                  <a:ext uri="{0D108BD9-81ED-4DB2-BD59-A6C34878D82A}">
                    <a16:rowId xmlns:a16="http://schemas.microsoft.com/office/drawing/2014/main" val="10002"/>
                  </a:ext>
                </a:extLst>
              </a:tr>
              <a:tr h="897975">
                <a:tc>
                  <a:txBody>
                    <a:bodyPr/>
                    <a:lstStyle/>
                    <a:p>
                      <a:pPr algn="l" fontAlgn="t"/>
                      <a:r>
                        <a:rPr lang="en-US" sz="1700" b="0" dirty="0">
                          <a:effectLst/>
                        </a:rPr>
                        <a:t>Administrative and Work Practice Controls (establish efficient processes or procedures)</a:t>
                      </a:r>
                    </a:p>
                  </a:txBody>
                  <a:tcPr marL="42239" marR="42239" marT="42239" marB="42239">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algn="l" fontAlgn="t">
                        <a:buFont typeface="Arial" panose="020B0604020202020204" pitchFamily="34" charset="0"/>
                        <a:buChar char="•"/>
                      </a:pPr>
                      <a:r>
                        <a:rPr lang="en-US" sz="1700" b="0" dirty="0">
                          <a:effectLst/>
                        </a:rPr>
                        <a:t>Rotate job assignments.</a:t>
                      </a:r>
                    </a:p>
                    <a:p>
                      <a:pPr algn="l" fontAlgn="t">
                        <a:buFont typeface="Arial" panose="020B0604020202020204" pitchFamily="34" charset="0"/>
                        <a:buChar char="•"/>
                      </a:pPr>
                      <a:r>
                        <a:rPr lang="en-US" sz="1700" b="0" dirty="0">
                          <a:effectLst/>
                        </a:rPr>
                        <a:t>Adjust work schedules so that workers are not overexposed to a hazardous chemical.</a:t>
                      </a:r>
                    </a:p>
                  </a:txBody>
                  <a:tcPr marL="42239" marR="42239" marT="42239" marB="42239">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extLst>
                  <a:ext uri="{0D108BD9-81ED-4DB2-BD59-A6C34878D82A}">
                    <a16:rowId xmlns:a16="http://schemas.microsoft.com/office/drawing/2014/main" val="10003"/>
                  </a:ext>
                </a:extLst>
              </a:tr>
              <a:tr h="1403262">
                <a:tc>
                  <a:txBody>
                    <a:bodyPr/>
                    <a:lstStyle/>
                    <a:p>
                      <a:pPr algn="l" fontAlgn="t"/>
                      <a:r>
                        <a:rPr lang="en-US" sz="1700" b="0" dirty="0">
                          <a:effectLst/>
                        </a:rPr>
                        <a:t>Personal Protective Equipment (use protection to reduce exposure to risk factors)</a:t>
                      </a:r>
                    </a:p>
                  </a:txBody>
                  <a:tcPr marL="42239" marR="42239" marT="42239" marB="42239">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a:txBody>
                    <a:bodyPr/>
                    <a:lstStyle/>
                    <a:p>
                      <a:pPr algn="l" fontAlgn="t">
                        <a:buFont typeface="Arial" panose="020B0604020202020204" pitchFamily="34" charset="0"/>
                        <a:buChar char="•"/>
                      </a:pPr>
                      <a:r>
                        <a:rPr lang="en-US" sz="1700" b="0" dirty="0">
                          <a:effectLst/>
                        </a:rPr>
                        <a:t>Use chemical protective clothing.</a:t>
                      </a:r>
                    </a:p>
                    <a:p>
                      <a:pPr algn="l" fontAlgn="t">
                        <a:buFont typeface="Arial" panose="020B0604020202020204" pitchFamily="34" charset="0"/>
                        <a:buChar char="•"/>
                      </a:pPr>
                      <a:r>
                        <a:rPr lang="en-US" sz="1700" b="0" dirty="0">
                          <a:effectLst/>
                        </a:rPr>
                        <a:t>Wear respiratory protection. [See the </a:t>
                      </a:r>
                      <a:r>
                        <a:rPr lang="en-US" sz="1700" b="0" u="sng" dirty="0">
                          <a:solidFill>
                            <a:srgbClr val="800080"/>
                          </a:solidFill>
                          <a:effectLst/>
                          <a:hlinkClick r:id="rId4" tooltip="Respiratory Protection"/>
                        </a:rPr>
                        <a:t>Respiratory Protection</a:t>
                      </a:r>
                      <a:r>
                        <a:rPr lang="en-US" sz="1700" b="0" dirty="0">
                          <a:effectLst/>
                        </a:rPr>
                        <a:t> Safety and Health Topics page]</a:t>
                      </a:r>
                    </a:p>
                    <a:p>
                      <a:pPr algn="l" fontAlgn="t">
                        <a:buFont typeface="Arial" panose="020B0604020202020204" pitchFamily="34" charset="0"/>
                        <a:buChar char="•"/>
                      </a:pPr>
                      <a:r>
                        <a:rPr lang="en-US" sz="1700" b="0" dirty="0">
                          <a:effectLst/>
                        </a:rPr>
                        <a:t>Use gloves.</a:t>
                      </a:r>
                    </a:p>
                    <a:p>
                      <a:pPr algn="l" fontAlgn="t">
                        <a:buFont typeface="Arial" panose="020B0604020202020204" pitchFamily="34" charset="0"/>
                        <a:buChar char="•"/>
                      </a:pPr>
                      <a:r>
                        <a:rPr lang="en-US" sz="1700" b="0" dirty="0">
                          <a:effectLst/>
                        </a:rPr>
                        <a:t>Wear eye protection.</a:t>
                      </a:r>
                    </a:p>
                  </a:txBody>
                  <a:tcPr marL="42239" marR="42239" marT="42239" marB="42239">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41896465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Hazard Assessment and Equipment Selection</a:t>
            </a:r>
          </a:p>
        </p:txBody>
      </p:sp>
      <p:sp>
        <p:nvSpPr>
          <p:cNvPr id="3" name="Content Placeholder 2"/>
          <p:cNvSpPr>
            <a:spLocks noGrp="1"/>
          </p:cNvSpPr>
          <p:nvPr>
            <p:ph sz="quarter" idx="13"/>
          </p:nvPr>
        </p:nvSpPr>
        <p:spPr/>
        <p:txBody>
          <a:bodyPr>
            <a:normAutofit fontScale="92500" lnSpcReduction="10000"/>
          </a:bodyPr>
          <a:lstStyle/>
          <a:p>
            <a:pPr marL="0" indent="0">
              <a:buNone/>
            </a:pPr>
            <a:r>
              <a:rPr lang="en-US" dirty="0"/>
              <a:t>The employer shall assess the workplace to determine if hazards are present, or are likely to be present, which necessitate the use of PPE. If such hazards are present, or likely to be present, the employer shall:</a:t>
            </a:r>
          </a:p>
          <a:p>
            <a:pPr lvl="1"/>
            <a:r>
              <a:rPr lang="en-US" dirty="0"/>
              <a:t>Select the types of PPE that will protect the affected employee;</a:t>
            </a:r>
          </a:p>
          <a:p>
            <a:pPr lvl="1"/>
            <a:r>
              <a:rPr lang="en-US" dirty="0"/>
              <a:t>Communicate the selected items with employees; and </a:t>
            </a:r>
          </a:p>
          <a:p>
            <a:pPr lvl="1"/>
            <a:r>
              <a:rPr lang="en-US" dirty="0"/>
              <a:t>Select PPE that properly fits each affected employee</a:t>
            </a:r>
          </a:p>
          <a:p>
            <a:pPr marL="0" indent="0">
              <a:buNone/>
            </a:pPr>
            <a:r>
              <a:rPr lang="en-US" dirty="0"/>
              <a:t>The employee is responsible for:</a:t>
            </a:r>
          </a:p>
          <a:p>
            <a:pPr lvl="1"/>
            <a:r>
              <a:rPr lang="en-US" dirty="0"/>
              <a:t>Making the employer aware of their needs/concerns</a:t>
            </a:r>
          </a:p>
          <a:p>
            <a:pPr lvl="1"/>
            <a:r>
              <a:rPr lang="en-US" dirty="0"/>
              <a:t>Using and maintaining PPE properly</a:t>
            </a:r>
          </a:p>
        </p:txBody>
      </p:sp>
    </p:spTree>
    <p:extLst>
      <p:ext uri="{BB962C8B-B14F-4D97-AF65-F5344CB8AC3E}">
        <p14:creationId xmlns:p14="http://schemas.microsoft.com/office/powerpoint/2010/main" val="3886813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PPE Training</a:t>
            </a:r>
          </a:p>
        </p:txBody>
      </p:sp>
      <p:sp>
        <p:nvSpPr>
          <p:cNvPr id="3" name="Content Placeholder 2"/>
          <p:cNvSpPr>
            <a:spLocks noGrp="1"/>
          </p:cNvSpPr>
          <p:nvPr>
            <p:ph sz="quarter" idx="13"/>
          </p:nvPr>
        </p:nvSpPr>
        <p:spPr>
          <a:xfrm>
            <a:off x="685800" y="2063396"/>
            <a:ext cx="8414131" cy="3311189"/>
          </a:xfrm>
        </p:spPr>
        <p:txBody>
          <a:bodyPr/>
          <a:lstStyle/>
          <a:p>
            <a:pPr marL="0" indent="0">
              <a:buNone/>
            </a:pPr>
            <a:r>
              <a:rPr lang="en-US" dirty="0"/>
              <a:t>If employees are required to use PPE, then they must be trained in the following:</a:t>
            </a:r>
          </a:p>
          <a:p>
            <a:pPr lvl="1"/>
            <a:r>
              <a:rPr lang="en-US" dirty="0"/>
              <a:t>When PPE is necessary;</a:t>
            </a:r>
          </a:p>
          <a:p>
            <a:pPr lvl="1"/>
            <a:r>
              <a:rPr lang="en-US" dirty="0"/>
              <a:t>What PPE is necessary;</a:t>
            </a:r>
          </a:p>
          <a:p>
            <a:pPr lvl="1"/>
            <a:r>
              <a:rPr lang="en-US" dirty="0"/>
              <a:t>How to properly don, doff, adjust, and wear PPE;</a:t>
            </a:r>
          </a:p>
          <a:p>
            <a:pPr lvl="1"/>
            <a:r>
              <a:rPr lang="en-US" dirty="0"/>
              <a:t>The limitations of the PPE; and</a:t>
            </a:r>
          </a:p>
          <a:p>
            <a:pPr lvl="1"/>
            <a:r>
              <a:rPr lang="en-US" dirty="0"/>
              <a:t>The proper care, maintenance, useful life and disposal of the PPE</a:t>
            </a:r>
          </a:p>
        </p:txBody>
      </p:sp>
      <p:pic>
        <p:nvPicPr>
          <p:cNvPr id="4" name="Picture 3"/>
          <p:cNvPicPr>
            <a:picLocks noChangeAspect="1"/>
          </p:cNvPicPr>
          <p:nvPr/>
        </p:nvPicPr>
        <p:blipFill>
          <a:blip r:embed="rId3"/>
          <a:stretch>
            <a:fillRect/>
          </a:stretch>
        </p:blipFill>
        <p:spPr>
          <a:xfrm>
            <a:off x="8956711" y="1005108"/>
            <a:ext cx="2290487" cy="2967809"/>
          </a:xfrm>
          <a:prstGeom prst="rect">
            <a:avLst/>
          </a:prstGeom>
        </p:spPr>
      </p:pic>
    </p:spTree>
    <p:extLst>
      <p:ext uri="{BB962C8B-B14F-4D97-AF65-F5344CB8AC3E}">
        <p14:creationId xmlns:p14="http://schemas.microsoft.com/office/powerpoint/2010/main" val="36718511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PPE: Eye and Face Protection</a:t>
            </a:r>
          </a:p>
        </p:txBody>
      </p:sp>
      <p:sp>
        <p:nvSpPr>
          <p:cNvPr id="3" name="Content Placeholder 2"/>
          <p:cNvSpPr>
            <a:spLocks noGrp="1"/>
          </p:cNvSpPr>
          <p:nvPr>
            <p:ph sz="quarter" idx="13"/>
          </p:nvPr>
        </p:nvSpPr>
        <p:spPr>
          <a:xfrm>
            <a:off x="440675" y="1564396"/>
            <a:ext cx="6472316" cy="4021156"/>
          </a:xfrm>
        </p:spPr>
        <p:txBody>
          <a:bodyPr>
            <a:normAutofit fontScale="92500" lnSpcReduction="10000"/>
          </a:bodyPr>
          <a:lstStyle/>
          <a:p>
            <a:r>
              <a:rPr lang="en-US" dirty="0"/>
              <a:t>When should they be worn?</a:t>
            </a:r>
          </a:p>
          <a:p>
            <a:pPr lvl="1"/>
            <a:r>
              <a:rPr lang="en-US" dirty="0"/>
              <a:t>When exposed to flying particles, molten metal, liquid chemicals, acids or caustic liquids, chemical gases or vapors, or light radiation (i.e. welding)</a:t>
            </a:r>
          </a:p>
          <a:p>
            <a:r>
              <a:rPr lang="en-US" dirty="0"/>
              <a:t>When are side shields needed?</a:t>
            </a:r>
          </a:p>
          <a:p>
            <a:pPr lvl="1"/>
            <a:r>
              <a:rPr lang="en-US" dirty="0"/>
              <a:t>When there is a hazard or potential hazard from flying objects</a:t>
            </a:r>
          </a:p>
          <a:p>
            <a:r>
              <a:rPr lang="en-US" dirty="0"/>
              <a:t>What about prescription safety glasses?</a:t>
            </a:r>
          </a:p>
          <a:p>
            <a:pPr lvl="1"/>
            <a:r>
              <a:rPr lang="en-US" dirty="0"/>
              <a:t>While engaged in operations that involve eye hazards</a:t>
            </a:r>
          </a:p>
          <a:p>
            <a:pPr marL="0" indent="0">
              <a:buNone/>
            </a:pPr>
            <a:r>
              <a:rPr lang="en-US" dirty="0">
                <a:hlinkClick r:id="rId3"/>
              </a:rPr>
              <a:t>https://www.osha.gov/SLTC/etools/eyeandface/faqs.html#face_shields</a:t>
            </a:r>
            <a:endParaRPr lang="en-US" dirty="0"/>
          </a:p>
        </p:txBody>
      </p:sp>
      <p:pic>
        <p:nvPicPr>
          <p:cNvPr id="4" name="Picture 3"/>
          <p:cNvPicPr>
            <a:picLocks noChangeAspect="1"/>
          </p:cNvPicPr>
          <p:nvPr/>
        </p:nvPicPr>
        <p:blipFill>
          <a:blip r:embed="rId4"/>
          <a:stretch>
            <a:fillRect/>
          </a:stretch>
        </p:blipFill>
        <p:spPr>
          <a:xfrm>
            <a:off x="6912991" y="1961002"/>
            <a:ext cx="4625616" cy="2269475"/>
          </a:xfrm>
          <a:prstGeom prst="rect">
            <a:avLst/>
          </a:prstGeom>
        </p:spPr>
      </p:pic>
    </p:spTree>
    <p:extLst>
      <p:ext uri="{BB962C8B-B14F-4D97-AF65-F5344CB8AC3E}">
        <p14:creationId xmlns:p14="http://schemas.microsoft.com/office/powerpoint/2010/main" val="8440163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625" y="190041"/>
            <a:ext cx="10396882" cy="1151965"/>
          </a:xfrm>
        </p:spPr>
        <p:txBody>
          <a:bodyPr/>
          <a:lstStyle/>
          <a:p>
            <a:r>
              <a:rPr lang="en-US" dirty="0"/>
              <a:t>PPE: Respiratory Protection</a:t>
            </a:r>
          </a:p>
        </p:txBody>
      </p:sp>
      <p:sp>
        <p:nvSpPr>
          <p:cNvPr id="3" name="Content Placeholder 2"/>
          <p:cNvSpPr>
            <a:spLocks noGrp="1"/>
          </p:cNvSpPr>
          <p:nvPr>
            <p:ph sz="quarter" idx="13"/>
          </p:nvPr>
        </p:nvSpPr>
        <p:spPr>
          <a:xfrm>
            <a:off x="683626" y="1189822"/>
            <a:ext cx="10396882" cy="4184763"/>
          </a:xfrm>
        </p:spPr>
        <p:txBody>
          <a:bodyPr>
            <a:normAutofit/>
          </a:bodyPr>
          <a:lstStyle/>
          <a:p>
            <a:r>
              <a:rPr lang="en-US" dirty="0"/>
              <a:t>Respirators protect workers against insufficient oxygen environments, harmful dusts, fogs, smokes, mists, gases, vapors, and sprays. </a:t>
            </a:r>
          </a:p>
          <a:p>
            <a:r>
              <a:rPr lang="en-US" dirty="0"/>
              <a:t>Respirators protect the user in two basic ways:</a:t>
            </a:r>
          </a:p>
          <a:p>
            <a:pPr lvl="1"/>
            <a:r>
              <a:rPr lang="en-US" dirty="0"/>
              <a:t> The first is by the removal of contaminants from the air. Respirators of this type include particulate respirators, which filter out airborne particles, and air-purifying respirators with cartridges/canisters which filter out chemicals and gases. </a:t>
            </a:r>
          </a:p>
          <a:p>
            <a:pPr lvl="1"/>
            <a:r>
              <a:rPr lang="en-US" dirty="0"/>
              <a:t>Other respirators protect by supplying clean respirable air from another source. Respirators that fall into this category include airline respirators, which use compressed air from a remote source, and self-contained breathing apparatus (SCBA), which include their own air supply.</a:t>
            </a:r>
          </a:p>
        </p:txBody>
      </p:sp>
    </p:spTree>
    <p:extLst>
      <p:ext uri="{BB962C8B-B14F-4D97-AF65-F5344CB8AC3E}">
        <p14:creationId xmlns:p14="http://schemas.microsoft.com/office/powerpoint/2010/main" val="743961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3091"/>
            <a:ext cx="10396882" cy="1151965"/>
          </a:xfrm>
        </p:spPr>
        <p:txBody>
          <a:bodyPr>
            <a:normAutofit fontScale="90000"/>
          </a:bodyPr>
          <a:lstStyle/>
          <a:p>
            <a:r>
              <a:rPr lang="en-US" dirty="0"/>
              <a:t>PPE: Respiratory Protection Continued…</a:t>
            </a:r>
          </a:p>
        </p:txBody>
      </p:sp>
      <p:sp>
        <p:nvSpPr>
          <p:cNvPr id="3" name="Content Placeholder 2"/>
          <p:cNvSpPr>
            <a:spLocks noGrp="1"/>
          </p:cNvSpPr>
          <p:nvPr>
            <p:ph sz="quarter" idx="13"/>
          </p:nvPr>
        </p:nvSpPr>
        <p:spPr>
          <a:xfrm>
            <a:off x="506777" y="1375056"/>
            <a:ext cx="10686360" cy="4210496"/>
          </a:xfrm>
        </p:spPr>
        <p:txBody>
          <a:bodyPr>
            <a:normAutofit fontScale="85000" lnSpcReduction="20000"/>
          </a:bodyPr>
          <a:lstStyle/>
          <a:p>
            <a:pPr marL="0" indent="0">
              <a:buNone/>
            </a:pPr>
            <a:r>
              <a:rPr lang="en-US" dirty="0"/>
              <a:t>How do respirators work?</a:t>
            </a:r>
          </a:p>
          <a:p>
            <a:pPr lvl="1"/>
            <a:r>
              <a:rPr lang="en-US" dirty="0"/>
              <a:t>Respirators work by either filtering particles from the air, chemically cleaning (purifying) the air, or supplying clean air from an outside source.</a:t>
            </a:r>
          </a:p>
          <a:p>
            <a:r>
              <a:rPr lang="en-US" u="sng" dirty="0"/>
              <a:t>Particulate Respirators:</a:t>
            </a:r>
            <a:r>
              <a:rPr lang="en-US" dirty="0"/>
              <a:t> Particulate respirators are the simplest, least expensive, and least protective of the respirator types available. These respirators only protect against particles (e.g., dust). They do not protect against chemicals, gases, or vapors, and are intended only for low hazard levels. The commonly known "N-95" filtering </a:t>
            </a:r>
            <a:r>
              <a:rPr lang="en-US" dirty="0" err="1"/>
              <a:t>facepiece</a:t>
            </a:r>
            <a:r>
              <a:rPr lang="en-US" dirty="0"/>
              <a:t> respirator or "dust mask" is one type of particulate respirator, often used in hospitals to protect against infectious agents. Particulate respirators are "</a:t>
            </a:r>
            <a:r>
              <a:rPr lang="en-US" dirty="0" err="1"/>
              <a:t>airpurifying</a:t>
            </a:r>
            <a:r>
              <a:rPr lang="en-US" dirty="0"/>
              <a:t> respirators" because they clean particles out of the air as you breathe.</a:t>
            </a:r>
          </a:p>
          <a:p>
            <a:pPr lvl="1"/>
            <a:r>
              <a:rPr lang="en-US" i="1" dirty="0"/>
              <a:t>Particulate respirators:</a:t>
            </a:r>
            <a:endParaRPr lang="en-US" dirty="0"/>
          </a:p>
          <a:p>
            <a:pPr lvl="2"/>
            <a:r>
              <a:rPr lang="en-US" dirty="0"/>
              <a:t>Filter out dusts, fumes and mists.</a:t>
            </a:r>
          </a:p>
          <a:p>
            <a:pPr lvl="2"/>
            <a:r>
              <a:rPr lang="en-US" dirty="0"/>
              <a:t>Are usually disposable dust masks or respirators with disposable filters.</a:t>
            </a:r>
          </a:p>
          <a:p>
            <a:pPr lvl="2"/>
            <a:r>
              <a:rPr lang="en-US" dirty="0"/>
              <a:t>Must be replaced when they become discolored, damaged, or clogged.</a:t>
            </a:r>
          </a:p>
          <a:p>
            <a:pPr lvl="2"/>
            <a:r>
              <a:rPr lang="en-US" dirty="0"/>
              <a:t>Examples: filtering </a:t>
            </a:r>
            <a:r>
              <a:rPr lang="en-US" dirty="0" err="1"/>
              <a:t>facepiece</a:t>
            </a:r>
            <a:r>
              <a:rPr lang="en-US" dirty="0"/>
              <a:t> or elastomeric respirator.</a:t>
            </a:r>
          </a:p>
        </p:txBody>
      </p:sp>
    </p:spTree>
    <p:extLst>
      <p:ext uri="{BB962C8B-B14F-4D97-AF65-F5344CB8AC3E}">
        <p14:creationId xmlns:p14="http://schemas.microsoft.com/office/powerpoint/2010/main" val="15736095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625" y="234108"/>
            <a:ext cx="10396882" cy="1151965"/>
          </a:xfrm>
        </p:spPr>
        <p:txBody>
          <a:bodyPr>
            <a:normAutofit fontScale="90000"/>
          </a:bodyPr>
          <a:lstStyle/>
          <a:p>
            <a:r>
              <a:rPr lang="en-US" dirty="0"/>
              <a:t>PPE: Respiratory Protection Continued…</a:t>
            </a:r>
          </a:p>
        </p:txBody>
      </p:sp>
      <p:sp>
        <p:nvSpPr>
          <p:cNvPr id="3" name="Content Placeholder 2"/>
          <p:cNvSpPr>
            <a:spLocks noGrp="1"/>
          </p:cNvSpPr>
          <p:nvPr>
            <p:ph sz="quarter" idx="13"/>
          </p:nvPr>
        </p:nvSpPr>
        <p:spPr>
          <a:xfrm>
            <a:off x="528810" y="1509311"/>
            <a:ext cx="10653310" cy="4087257"/>
          </a:xfrm>
        </p:spPr>
        <p:txBody>
          <a:bodyPr>
            <a:normAutofit fontScale="85000" lnSpcReduction="10000"/>
          </a:bodyPr>
          <a:lstStyle/>
          <a:p>
            <a:r>
              <a:rPr lang="en-US" u="sng" dirty="0"/>
              <a:t>Chemical Cartridge/Gas Mask Respirator:</a:t>
            </a:r>
            <a:r>
              <a:rPr lang="en-US" dirty="0"/>
              <a:t> Gas masks are also known as "air-purifying respirators" because they filter or clean chemical gases out of the air as you breathe. This respirator includes a </a:t>
            </a:r>
            <a:r>
              <a:rPr lang="en-US" dirty="0" err="1"/>
              <a:t>facepiece</a:t>
            </a:r>
            <a:r>
              <a:rPr lang="en-US" dirty="0"/>
              <a:t> or mask, and a cartridge or canister. Straps secure the </a:t>
            </a:r>
            <a:r>
              <a:rPr lang="en-US" dirty="0" err="1"/>
              <a:t>facepiece</a:t>
            </a:r>
            <a:r>
              <a:rPr lang="en-US" dirty="0"/>
              <a:t> to the head. The cartridge may also have a filter to remove particles.</a:t>
            </a:r>
          </a:p>
          <a:p>
            <a:r>
              <a:rPr lang="en-US" dirty="0"/>
              <a:t>Gas masks are effective only if used with the correct cartridge or filter (these terms are often used interchangeably) for a particular biological or chemical substance. Selecting the proper filter can be a complicated process. There are cartridges available that protect against more than one hazard, but there is no "all-</a:t>
            </a:r>
            <a:r>
              <a:rPr lang="en-US" dirty="0" err="1"/>
              <a:t>inone</a:t>
            </a:r>
            <a:r>
              <a:rPr lang="en-US" dirty="0"/>
              <a:t>" cartridge that protects against all substances. It is important to know what hazards you will face in order to be certain you are choosing the right filters/cartridges.</a:t>
            </a:r>
          </a:p>
          <a:p>
            <a:pPr lvl="1"/>
            <a:r>
              <a:rPr lang="en-US" i="1" dirty="0"/>
              <a:t>Chemical Cartridge/Gas Mask respirator:</a:t>
            </a:r>
            <a:endParaRPr lang="en-US" dirty="0"/>
          </a:p>
          <a:p>
            <a:pPr lvl="2"/>
            <a:r>
              <a:rPr lang="en-US" dirty="0"/>
              <a:t>Uses replaceable chemical cartridges or canisters to remove the contaminant.</a:t>
            </a:r>
          </a:p>
          <a:p>
            <a:pPr lvl="2"/>
            <a:r>
              <a:rPr lang="en-US" dirty="0"/>
              <a:t>Are color-coded to help you select the right one.</a:t>
            </a:r>
          </a:p>
          <a:p>
            <a:pPr lvl="2"/>
            <a:r>
              <a:rPr lang="en-US" dirty="0"/>
              <a:t>May require more than one cartridge to protect against multiple hazards.</a:t>
            </a:r>
          </a:p>
        </p:txBody>
      </p:sp>
    </p:spTree>
    <p:extLst>
      <p:ext uri="{BB962C8B-B14F-4D97-AF65-F5344CB8AC3E}">
        <p14:creationId xmlns:p14="http://schemas.microsoft.com/office/powerpoint/2010/main" val="2976769767"/>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ain Event">
  <a:themeElements>
    <a:clrScheme name="Main Event">
      <a:dk1>
        <a:sysClr val="windowText" lastClr="000000"/>
      </a:dk1>
      <a:lt1>
        <a:sysClr val="window" lastClr="FFFFFF"/>
      </a:lt1>
      <a:dk2>
        <a:srgbClr val="424242"/>
      </a:dk2>
      <a:lt2>
        <a:srgbClr val="C8C8C8"/>
      </a:lt2>
      <a:accent1>
        <a:srgbClr val="B80E0F"/>
      </a:accent1>
      <a:accent2>
        <a:srgbClr val="A6987D"/>
      </a:accent2>
      <a:accent3>
        <a:srgbClr val="7F9A71"/>
      </a:accent3>
      <a:accent4>
        <a:srgbClr val="64969F"/>
      </a:accent4>
      <a:accent5>
        <a:srgbClr val="9B75B2"/>
      </a:accent5>
      <a:accent6>
        <a:srgbClr val="80737A"/>
      </a:accent6>
      <a:hlink>
        <a:srgbClr val="F21213"/>
      </a:hlink>
      <a:folHlink>
        <a:srgbClr val="B6A394"/>
      </a:folHlink>
    </a:clrScheme>
    <a:fontScheme name="Main Event">
      <a:majorFont>
        <a:latin typeface="Impact" panose="020B080603090205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panose="020B080603090205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in Event">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name="Main Event" id="{AC372BB4-D83D-411E-B849-B641926BA760}" vid="{F1EFBDE3-1A95-4E3D-81AD-1F53D65BEA0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TM04033927[[fn=Main Event]]</Template>
  <TotalTime>9289</TotalTime>
  <Words>3238</Words>
  <Application>Microsoft Office PowerPoint</Application>
  <PresentationFormat>Widescreen</PresentationFormat>
  <Paragraphs>249</Paragraphs>
  <Slides>29</Slides>
  <Notes>29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29</vt:i4>
      </vt:variant>
    </vt:vector>
  </HeadingPairs>
  <TitlesOfParts>
    <vt:vector size="33" baseType="lpstr">
      <vt:lpstr>Arial</vt:lpstr>
      <vt:lpstr>Calibri</vt:lpstr>
      <vt:lpstr>Impact</vt:lpstr>
      <vt:lpstr>Main Event</vt:lpstr>
      <vt:lpstr>Personal Protective Equipment</vt:lpstr>
      <vt:lpstr>PPE</vt:lpstr>
      <vt:lpstr>PowerPoint Presentation</vt:lpstr>
      <vt:lpstr>Hazard Assessment and Equipment Selection</vt:lpstr>
      <vt:lpstr>PPE Training</vt:lpstr>
      <vt:lpstr>PPE: Eye and Face Protection</vt:lpstr>
      <vt:lpstr>PPE: Respiratory Protection</vt:lpstr>
      <vt:lpstr>PPE: Respiratory Protection Continued…</vt:lpstr>
      <vt:lpstr>PPE: Respiratory Protection Continued…</vt:lpstr>
      <vt:lpstr>PPE: Respiratory Protection Continued…</vt:lpstr>
      <vt:lpstr>Anatomy of a Respirator</vt:lpstr>
      <vt:lpstr>Mandatory vs. Voluntary</vt:lpstr>
      <vt:lpstr>Appendix D</vt:lpstr>
      <vt:lpstr>Respiratory Protection</vt:lpstr>
      <vt:lpstr>PPE: Head and Foot Protection</vt:lpstr>
      <vt:lpstr>PPE: Hearing Protection</vt:lpstr>
      <vt:lpstr>What is Noise?</vt:lpstr>
      <vt:lpstr>What are the warning signs that your job may be too noisy? </vt:lpstr>
      <vt:lpstr>How loud is too loud? </vt:lpstr>
      <vt:lpstr>Common sounds may be louder than you think: </vt:lpstr>
      <vt:lpstr>Types of Hearing Loss</vt:lpstr>
      <vt:lpstr>Selection of Hearing Protection</vt:lpstr>
      <vt:lpstr>Types of Hearing Protection</vt:lpstr>
      <vt:lpstr>Ear Muffs</vt:lpstr>
      <vt:lpstr>Foam Insert Earplugs</vt:lpstr>
      <vt:lpstr>Semi-aural Caps</vt:lpstr>
      <vt:lpstr>Audiometric Testing</vt:lpstr>
      <vt:lpstr>Why Do Audiometric Testing?</vt:lpstr>
      <vt:lpstr>Hearing Conservation Training</vt:lpstr>
    </vt:vector>
  </TitlesOfParts>
  <Company>University of South Carolina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Annual safety training</dc:title>
  <dc:creator>BERGERON, KELLY</dc:creator>
  <cp:lastModifiedBy>ENDSLEY, ALEKSANDRA</cp:lastModifiedBy>
  <cp:revision>317</cp:revision>
  <cp:lastPrinted>2017-04-26T11:49:43Z</cp:lastPrinted>
  <dcterms:created xsi:type="dcterms:W3CDTF">2016-12-08T20:00:02Z</dcterms:created>
  <dcterms:modified xsi:type="dcterms:W3CDTF">2020-03-25T16:17:45Z</dcterms:modified>
</cp:coreProperties>
</file>