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022842" y="5946775"/>
            <a:ext cx="2695448" cy="48728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641680"/>
            <a:ext cx="7040245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74541"/>
            <a:ext cx="10123170" cy="3699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liff.murphy@s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0844" y="3584575"/>
            <a:ext cx="957834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dirty="0"/>
              <a:t>VERTO</a:t>
            </a:r>
            <a:r>
              <a:rPr sz="6000" spc="-120" dirty="0"/>
              <a:t> </a:t>
            </a:r>
            <a:r>
              <a:rPr sz="6000" spc="-20" dirty="0"/>
              <a:t>EDUCATION</a:t>
            </a:r>
            <a:r>
              <a:rPr sz="6000" spc="-114" dirty="0"/>
              <a:t> </a:t>
            </a:r>
            <a:r>
              <a:rPr sz="6000" spc="-10" dirty="0"/>
              <a:t>PARTNERSHIP</a:t>
            </a:r>
            <a:endParaRPr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VERTO</a:t>
            </a:r>
            <a:r>
              <a:rPr spc="-114" dirty="0"/>
              <a:t> </a:t>
            </a:r>
            <a:r>
              <a:rPr spc="-10" dirty="0"/>
              <a:t>EDUCATION</a:t>
            </a:r>
            <a:r>
              <a:rPr spc="-90" dirty="0"/>
              <a:t> </a:t>
            </a:r>
            <a:r>
              <a:rPr spc="-10" dirty="0"/>
              <a:t>PARTNERSHIP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74541"/>
            <a:ext cx="8063865" cy="374713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5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First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Semester/Year</a:t>
            </a:r>
            <a:r>
              <a:rPr sz="2800" spc="-1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Abroad</a:t>
            </a:r>
            <a:endParaRPr sz="28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20"/>
              </a:spcBef>
              <a:buChar char="•"/>
              <a:tabLst>
                <a:tab pos="697230" algn="l"/>
              </a:tabLst>
            </a:pPr>
            <a:r>
              <a:rPr sz="2400" spc="-20" dirty="0">
                <a:latin typeface="Arial"/>
                <a:cs typeface="Arial"/>
              </a:rPr>
              <a:t>Buenos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Aires,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Argentina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20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Florence,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Italy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London,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England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04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Prague,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Czech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Republic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Seville,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Spain</a:t>
            </a:r>
            <a:endParaRPr sz="2400" dirty="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66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2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Different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Programs</a:t>
            </a:r>
            <a:endParaRPr sz="28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20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Gamecock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Verto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Semester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(freshmen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bridge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program)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Char char="•"/>
              <a:tabLst>
                <a:tab pos="697230" algn="l"/>
              </a:tabLst>
            </a:pPr>
            <a:r>
              <a:rPr sz="2400" spc="-10" dirty="0">
                <a:latin typeface="Arial"/>
                <a:cs typeface="Arial"/>
              </a:rPr>
              <a:t>Verto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Transfer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(transfer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program)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GAMECOCK</a:t>
            </a:r>
            <a:r>
              <a:rPr spc="-30" dirty="0"/>
              <a:t> </a:t>
            </a:r>
            <a:r>
              <a:rPr dirty="0"/>
              <a:t>VERTO</a:t>
            </a:r>
            <a:r>
              <a:rPr spc="-35" dirty="0"/>
              <a:t> </a:t>
            </a:r>
            <a:r>
              <a:rPr spc="-10" dirty="0"/>
              <a:t>SEMESTER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3041" y="1643583"/>
            <a:ext cx="10180955" cy="4704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ts val="2545"/>
              </a:lnSpc>
              <a:spcBef>
                <a:spcPts val="95"/>
              </a:spcBef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Launched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Fall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2025</a:t>
            </a:r>
            <a:endParaRPr sz="2200">
              <a:latin typeface="Arial"/>
              <a:cs typeface="Arial"/>
            </a:endParaRPr>
          </a:p>
          <a:p>
            <a:pPr marL="697865" lvl="1" indent="-227965">
              <a:lnSpc>
                <a:spcPts val="2095"/>
              </a:lnSpc>
              <a:buChar char="•"/>
              <a:tabLst>
                <a:tab pos="697865" algn="l"/>
              </a:tabLst>
            </a:pPr>
            <a:r>
              <a:rPr sz="1900" dirty="0">
                <a:latin typeface="Arial"/>
                <a:cs typeface="Arial"/>
              </a:rPr>
              <a:t>1,440</a:t>
            </a:r>
            <a:r>
              <a:rPr sz="1900" spc="-8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waitlisted</a:t>
            </a:r>
            <a:r>
              <a:rPr sz="1900" spc="-5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freshmen</a:t>
            </a:r>
            <a:r>
              <a:rPr sz="1900" spc="-7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applicants</a:t>
            </a:r>
            <a:r>
              <a:rPr sz="1900" spc="-7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expressed</a:t>
            </a:r>
            <a:r>
              <a:rPr sz="1900" spc="-55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interest</a:t>
            </a:r>
            <a:endParaRPr sz="1900">
              <a:latin typeface="Arial"/>
              <a:cs typeface="Arial"/>
            </a:endParaRPr>
          </a:p>
          <a:p>
            <a:pPr marL="697865" lvl="1" indent="-227965">
              <a:lnSpc>
                <a:spcPts val="2100"/>
              </a:lnSpc>
              <a:buChar char="•"/>
              <a:tabLst>
                <a:tab pos="697865" algn="l"/>
              </a:tabLst>
            </a:pPr>
            <a:r>
              <a:rPr sz="1900" dirty="0">
                <a:latin typeface="Arial"/>
                <a:cs typeface="Arial"/>
              </a:rPr>
              <a:t>582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Inquiries</a:t>
            </a:r>
            <a:endParaRPr sz="1900">
              <a:latin typeface="Arial"/>
              <a:cs typeface="Arial"/>
            </a:endParaRPr>
          </a:p>
          <a:p>
            <a:pPr marL="697865" lvl="1" indent="-227965">
              <a:lnSpc>
                <a:spcPts val="2095"/>
              </a:lnSpc>
              <a:buChar char="•"/>
              <a:tabLst>
                <a:tab pos="697865" algn="l"/>
              </a:tabLst>
            </a:pPr>
            <a:r>
              <a:rPr sz="1900" dirty="0">
                <a:latin typeface="Arial"/>
                <a:cs typeface="Arial"/>
              </a:rPr>
              <a:t>209</a:t>
            </a:r>
            <a:r>
              <a:rPr sz="1900" spc="-125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Applicants</a:t>
            </a:r>
            <a:endParaRPr sz="1900">
              <a:latin typeface="Arial"/>
              <a:cs typeface="Arial"/>
            </a:endParaRPr>
          </a:p>
          <a:p>
            <a:pPr marL="697865" lvl="1" indent="-227965">
              <a:lnSpc>
                <a:spcPts val="2185"/>
              </a:lnSpc>
              <a:buChar char="•"/>
              <a:tabLst>
                <a:tab pos="697865" algn="l"/>
              </a:tabLst>
            </a:pPr>
            <a:r>
              <a:rPr sz="1900" dirty="0">
                <a:latin typeface="Arial"/>
                <a:cs typeface="Arial"/>
              </a:rPr>
              <a:t>92</a:t>
            </a:r>
            <a:r>
              <a:rPr sz="1900" spc="-20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Enrolled</a:t>
            </a:r>
            <a:endParaRPr sz="1900">
              <a:latin typeface="Arial"/>
              <a:cs typeface="Arial"/>
            </a:endParaRPr>
          </a:p>
          <a:p>
            <a:pPr marL="240665" indent="-227965">
              <a:lnSpc>
                <a:spcPts val="2545"/>
              </a:lnSpc>
              <a:spcBef>
                <a:spcPts val="219"/>
              </a:spcBef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Spring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2026</a:t>
            </a:r>
            <a:endParaRPr sz="2200">
              <a:latin typeface="Arial"/>
              <a:cs typeface="Arial"/>
            </a:endParaRPr>
          </a:p>
          <a:p>
            <a:pPr marL="697865" lvl="1" indent="-227965">
              <a:lnSpc>
                <a:spcPts val="2095"/>
              </a:lnSpc>
              <a:buChar char="•"/>
              <a:tabLst>
                <a:tab pos="697865" algn="l"/>
              </a:tabLst>
            </a:pPr>
            <a:r>
              <a:rPr sz="1900" dirty="0">
                <a:latin typeface="Arial"/>
                <a:cs typeface="Arial"/>
              </a:rPr>
              <a:t>87</a:t>
            </a:r>
            <a:r>
              <a:rPr sz="1900" spc="-125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Applied</a:t>
            </a:r>
            <a:endParaRPr sz="1900">
              <a:latin typeface="Arial"/>
              <a:cs typeface="Arial"/>
            </a:endParaRPr>
          </a:p>
          <a:p>
            <a:pPr marL="697865" lvl="1" indent="-227965">
              <a:lnSpc>
                <a:spcPts val="2190"/>
              </a:lnSpc>
              <a:buChar char="•"/>
              <a:tabLst>
                <a:tab pos="697865" algn="l"/>
              </a:tabLst>
            </a:pPr>
            <a:r>
              <a:rPr sz="1900" dirty="0">
                <a:latin typeface="Arial"/>
                <a:cs typeface="Arial"/>
              </a:rPr>
              <a:t>86</a:t>
            </a:r>
            <a:r>
              <a:rPr sz="1900" spc="-20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Enrolled*</a:t>
            </a:r>
            <a:endParaRPr sz="19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14"/>
              </a:spcBef>
              <a:buFont typeface="Arial"/>
              <a:buChar char="•"/>
            </a:pPr>
            <a:endParaRPr sz="19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Coded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Banner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as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admission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type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Transfer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Verto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(TV)</a:t>
            </a:r>
            <a:endParaRPr sz="2200">
              <a:latin typeface="Arial"/>
              <a:cs typeface="Arial"/>
            </a:endParaRPr>
          </a:p>
          <a:p>
            <a:pPr marL="240665" indent="-227965">
              <a:lnSpc>
                <a:spcPts val="2245"/>
              </a:lnSpc>
              <a:spcBef>
                <a:spcPts val="204"/>
              </a:spcBef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Note: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Business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and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Nursing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majors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were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required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select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different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major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and</a:t>
            </a:r>
            <a:endParaRPr sz="2200">
              <a:latin typeface="Arial"/>
              <a:cs typeface="Arial"/>
            </a:endParaRPr>
          </a:p>
          <a:p>
            <a:pPr marL="241300">
              <a:lnSpc>
                <a:spcPts val="2245"/>
              </a:lnSpc>
            </a:pPr>
            <a:r>
              <a:rPr sz="2200" dirty="0">
                <a:latin typeface="Arial"/>
                <a:cs typeface="Arial"/>
              </a:rPr>
              <a:t>were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notified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these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were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not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options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for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this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program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prior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applying.</a:t>
            </a:r>
            <a:endParaRPr sz="22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215"/>
              </a:spcBef>
              <a:buChar char="•"/>
              <a:tabLst>
                <a:tab pos="240665" algn="l"/>
              </a:tabLst>
            </a:pPr>
            <a:r>
              <a:rPr sz="2200" spc="-10" dirty="0">
                <a:latin typeface="Arial"/>
                <a:cs typeface="Arial"/>
              </a:rPr>
              <a:t>Note:</a:t>
            </a:r>
            <a:r>
              <a:rPr sz="2200" spc="-1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All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major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specific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requirements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must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be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met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admitted.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80"/>
              </a:spcBef>
            </a:pPr>
            <a:endParaRPr sz="22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sz="1900" dirty="0">
                <a:latin typeface="Arial"/>
                <a:cs typeface="Arial"/>
              </a:rPr>
              <a:t>*preliminary</a:t>
            </a:r>
            <a:r>
              <a:rPr sz="1900" spc="-100" dirty="0">
                <a:latin typeface="Arial"/>
                <a:cs typeface="Arial"/>
              </a:rPr>
              <a:t> </a:t>
            </a:r>
            <a:r>
              <a:rPr sz="1900" spc="-20" dirty="0">
                <a:latin typeface="Arial"/>
                <a:cs typeface="Arial"/>
              </a:rPr>
              <a:t>data</a:t>
            </a:r>
            <a:endParaRPr sz="1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VERTO</a:t>
            </a:r>
            <a:r>
              <a:rPr spc="-25" dirty="0"/>
              <a:t> </a:t>
            </a:r>
            <a:r>
              <a:rPr dirty="0"/>
              <a:t>DIRECT</a:t>
            </a:r>
            <a:r>
              <a:rPr spc="-10" dirty="0"/>
              <a:t> TRANSFER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50"/>
              </a:spcBef>
              <a:buChar char="•"/>
              <a:tabLst>
                <a:tab pos="240665" algn="l"/>
              </a:tabLst>
            </a:pPr>
            <a:r>
              <a:rPr dirty="0"/>
              <a:t>Launched</a:t>
            </a:r>
            <a:r>
              <a:rPr spc="-50" dirty="0"/>
              <a:t> </a:t>
            </a:r>
            <a:r>
              <a:rPr dirty="0"/>
              <a:t>Fall</a:t>
            </a:r>
            <a:r>
              <a:rPr spc="-60" dirty="0"/>
              <a:t> </a:t>
            </a:r>
            <a:r>
              <a:rPr spc="-20" dirty="0"/>
              <a:t>2025</a:t>
            </a:r>
          </a:p>
          <a:p>
            <a:pPr marL="697230" lvl="1" indent="-227329">
              <a:lnSpc>
                <a:spcPct val="100000"/>
              </a:lnSpc>
              <a:spcBef>
                <a:spcPts val="220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7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Applicants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20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1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Enrolled</a:t>
            </a:r>
            <a:endParaRPr sz="24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655"/>
              </a:spcBef>
              <a:buChar char="•"/>
              <a:tabLst>
                <a:tab pos="240665" algn="l"/>
              </a:tabLst>
            </a:pPr>
            <a:r>
              <a:rPr dirty="0"/>
              <a:t>Student</a:t>
            </a:r>
            <a:r>
              <a:rPr spc="-75" dirty="0"/>
              <a:t> </a:t>
            </a:r>
            <a:r>
              <a:rPr dirty="0"/>
              <a:t>spend</a:t>
            </a:r>
            <a:r>
              <a:rPr spc="-65" dirty="0"/>
              <a:t> </a:t>
            </a:r>
            <a:r>
              <a:rPr dirty="0"/>
              <a:t>their</a:t>
            </a:r>
            <a:r>
              <a:rPr spc="-75" dirty="0"/>
              <a:t> </a:t>
            </a:r>
            <a:r>
              <a:rPr dirty="0"/>
              <a:t>first-year</a:t>
            </a:r>
            <a:r>
              <a:rPr spc="-75" dirty="0"/>
              <a:t> </a:t>
            </a:r>
            <a:r>
              <a:rPr spc="-10" dirty="0"/>
              <a:t>abroad</a:t>
            </a:r>
          </a:p>
          <a:p>
            <a:pPr marL="240665" indent="-227965">
              <a:lnSpc>
                <a:spcPct val="100000"/>
              </a:lnSpc>
              <a:spcBef>
                <a:spcPts val="660"/>
              </a:spcBef>
              <a:buChar char="•"/>
              <a:tabLst>
                <a:tab pos="240665" algn="l"/>
              </a:tabLst>
            </a:pPr>
            <a:r>
              <a:rPr dirty="0"/>
              <a:t>We</a:t>
            </a:r>
            <a:r>
              <a:rPr spc="-75" dirty="0"/>
              <a:t> </a:t>
            </a:r>
            <a:r>
              <a:rPr dirty="0"/>
              <a:t>received</a:t>
            </a:r>
            <a:r>
              <a:rPr spc="-75" dirty="0"/>
              <a:t> </a:t>
            </a:r>
            <a:r>
              <a:rPr dirty="0"/>
              <a:t>applications</a:t>
            </a:r>
            <a:r>
              <a:rPr spc="-65" dirty="0"/>
              <a:t> </a:t>
            </a:r>
            <a:r>
              <a:rPr dirty="0"/>
              <a:t>during</a:t>
            </a:r>
            <a:r>
              <a:rPr spc="-55" dirty="0"/>
              <a:t> </a:t>
            </a:r>
            <a:r>
              <a:rPr dirty="0"/>
              <a:t>spring</a:t>
            </a:r>
            <a:r>
              <a:rPr spc="-75" dirty="0"/>
              <a:t> </a:t>
            </a:r>
            <a:r>
              <a:rPr dirty="0"/>
              <a:t>term</a:t>
            </a:r>
            <a:r>
              <a:rPr spc="-75" dirty="0"/>
              <a:t> </a:t>
            </a:r>
            <a:r>
              <a:rPr dirty="0"/>
              <a:t>for</a:t>
            </a:r>
            <a:r>
              <a:rPr spc="-70" dirty="0"/>
              <a:t> </a:t>
            </a:r>
            <a:r>
              <a:rPr dirty="0"/>
              <a:t>fall</a:t>
            </a:r>
            <a:r>
              <a:rPr spc="-75" dirty="0"/>
              <a:t> </a:t>
            </a:r>
            <a:r>
              <a:rPr spc="-10" dirty="0"/>
              <a:t>start</a:t>
            </a:r>
          </a:p>
          <a:p>
            <a:pPr marL="240665" indent="-227965">
              <a:lnSpc>
                <a:spcPct val="100000"/>
              </a:lnSpc>
              <a:spcBef>
                <a:spcPts val="665"/>
              </a:spcBef>
              <a:buChar char="•"/>
              <a:tabLst>
                <a:tab pos="240665" algn="l"/>
              </a:tabLst>
            </a:pPr>
            <a:r>
              <a:rPr dirty="0"/>
              <a:t>Applicants</a:t>
            </a:r>
            <a:r>
              <a:rPr spc="-90" dirty="0"/>
              <a:t> </a:t>
            </a:r>
            <a:r>
              <a:rPr dirty="0"/>
              <a:t>must</a:t>
            </a:r>
            <a:r>
              <a:rPr spc="-85" dirty="0"/>
              <a:t> </a:t>
            </a:r>
            <a:r>
              <a:rPr dirty="0"/>
              <a:t>meet</a:t>
            </a:r>
            <a:r>
              <a:rPr spc="-75" dirty="0"/>
              <a:t> </a:t>
            </a:r>
            <a:r>
              <a:rPr dirty="0"/>
              <a:t>major</a:t>
            </a:r>
            <a:r>
              <a:rPr spc="-70" dirty="0"/>
              <a:t> </a:t>
            </a:r>
            <a:r>
              <a:rPr dirty="0"/>
              <a:t>specific</a:t>
            </a:r>
            <a:r>
              <a:rPr spc="-85" dirty="0"/>
              <a:t> </a:t>
            </a:r>
            <a:r>
              <a:rPr spc="-10" dirty="0"/>
              <a:t>requirements.</a:t>
            </a:r>
          </a:p>
          <a:p>
            <a:pPr marL="240029" marR="5080" indent="-227965">
              <a:lnSpc>
                <a:spcPts val="3020"/>
              </a:lnSpc>
              <a:spcBef>
                <a:spcPts val="1055"/>
              </a:spcBef>
              <a:buChar char="•"/>
              <a:tabLst>
                <a:tab pos="241300" algn="l"/>
              </a:tabLst>
            </a:pPr>
            <a:r>
              <a:rPr dirty="0"/>
              <a:t>Coded</a:t>
            </a:r>
            <a:r>
              <a:rPr spc="-65" dirty="0"/>
              <a:t> </a:t>
            </a:r>
            <a:r>
              <a:rPr dirty="0"/>
              <a:t>in</a:t>
            </a:r>
            <a:r>
              <a:rPr spc="-75" dirty="0"/>
              <a:t> </a:t>
            </a:r>
            <a:r>
              <a:rPr dirty="0"/>
              <a:t>Banner</a:t>
            </a:r>
            <a:r>
              <a:rPr spc="-65" dirty="0"/>
              <a:t> </a:t>
            </a:r>
            <a:r>
              <a:rPr dirty="0"/>
              <a:t>as</a:t>
            </a:r>
            <a:r>
              <a:rPr spc="-80" dirty="0"/>
              <a:t> </a:t>
            </a:r>
            <a:r>
              <a:rPr dirty="0"/>
              <a:t>admission</a:t>
            </a:r>
            <a:r>
              <a:rPr spc="-60" dirty="0"/>
              <a:t> </a:t>
            </a:r>
            <a:r>
              <a:rPr dirty="0"/>
              <a:t>type</a:t>
            </a:r>
            <a:r>
              <a:rPr spc="-85" dirty="0"/>
              <a:t> </a:t>
            </a:r>
            <a:r>
              <a:rPr dirty="0"/>
              <a:t>of</a:t>
            </a:r>
            <a:r>
              <a:rPr spc="-125" dirty="0"/>
              <a:t> </a:t>
            </a:r>
            <a:r>
              <a:rPr spc="-10" dirty="0"/>
              <a:t>Transfer</a:t>
            </a:r>
            <a:r>
              <a:rPr spc="-55" dirty="0"/>
              <a:t> </a:t>
            </a:r>
            <a:r>
              <a:rPr spc="-10" dirty="0"/>
              <a:t>Verto</a:t>
            </a:r>
            <a:r>
              <a:rPr spc="-75" dirty="0"/>
              <a:t> </a:t>
            </a:r>
            <a:r>
              <a:rPr dirty="0"/>
              <a:t>(TV)</a:t>
            </a:r>
            <a:r>
              <a:rPr spc="-65" dirty="0"/>
              <a:t> </a:t>
            </a:r>
            <a:r>
              <a:rPr spc="-20" dirty="0"/>
              <a:t>with 	</a:t>
            </a:r>
            <a:r>
              <a:rPr dirty="0"/>
              <a:t>an</a:t>
            </a:r>
            <a:r>
              <a:rPr spc="-80" dirty="0"/>
              <a:t> </a:t>
            </a:r>
            <a:r>
              <a:rPr dirty="0"/>
              <a:t>attribute</a:t>
            </a:r>
            <a:r>
              <a:rPr spc="-85" dirty="0"/>
              <a:t> </a:t>
            </a:r>
            <a:r>
              <a:rPr dirty="0"/>
              <a:t>of</a:t>
            </a:r>
            <a:r>
              <a:rPr spc="-75" dirty="0"/>
              <a:t> </a:t>
            </a:r>
            <a:r>
              <a:rPr dirty="0"/>
              <a:t>3VDT</a:t>
            </a:r>
            <a:r>
              <a:rPr spc="-105" dirty="0"/>
              <a:t> </a:t>
            </a:r>
            <a:r>
              <a:rPr dirty="0"/>
              <a:t>–</a:t>
            </a:r>
            <a:r>
              <a:rPr spc="-80" dirty="0"/>
              <a:t> </a:t>
            </a:r>
            <a:r>
              <a:rPr dirty="0"/>
              <a:t>Columbia</a:t>
            </a:r>
            <a:r>
              <a:rPr spc="-45" dirty="0"/>
              <a:t> </a:t>
            </a:r>
            <a:r>
              <a:rPr spc="-10" dirty="0"/>
              <a:t>Verto</a:t>
            </a:r>
            <a:r>
              <a:rPr spc="-80" dirty="0"/>
              <a:t> </a:t>
            </a:r>
            <a:r>
              <a:rPr dirty="0"/>
              <a:t>Direct</a:t>
            </a:r>
            <a:r>
              <a:rPr spc="-125" dirty="0"/>
              <a:t> </a:t>
            </a:r>
            <a:r>
              <a:rPr spc="-10" dirty="0"/>
              <a:t>Transfer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963161" y="2767406"/>
            <a:ext cx="426593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10" dirty="0">
                <a:solidFill>
                  <a:srgbClr val="730009"/>
                </a:solidFill>
                <a:latin typeface="Arial"/>
                <a:cs typeface="Arial"/>
              </a:rPr>
              <a:t>Questions?</a:t>
            </a:r>
            <a:endParaRPr sz="6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Contact Info for Cliff B. Murphy, Director, Operations and Enrollment Technology, USC Office of undergraduate admissions. Email Address: cliff.murphy@sc.edu Phone number: 803-777-4894"/>
          <p:cNvGrpSpPr/>
          <p:nvPr/>
        </p:nvGrpSpPr>
        <p:grpSpPr>
          <a:xfrm>
            <a:off x="214937" y="215027"/>
            <a:ext cx="11771630" cy="6428105"/>
            <a:chOff x="214937" y="215027"/>
            <a:chExt cx="11771630" cy="64281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4937" y="215027"/>
              <a:ext cx="11771270" cy="642794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726549" y="5791801"/>
              <a:ext cx="575945" cy="576580"/>
            </a:xfrm>
            <a:custGeom>
              <a:avLst/>
              <a:gdLst/>
              <a:ahLst/>
              <a:cxnLst/>
              <a:rect l="l" t="t" r="r" b="b"/>
              <a:pathLst>
                <a:path w="575945" h="576579">
                  <a:moveTo>
                    <a:pt x="575397" y="0"/>
                  </a:moveTo>
                  <a:lnTo>
                    <a:pt x="0" y="0"/>
                  </a:lnTo>
                  <a:lnTo>
                    <a:pt x="0" y="576118"/>
                  </a:lnTo>
                  <a:lnTo>
                    <a:pt x="575397" y="576118"/>
                  </a:lnTo>
                  <a:lnTo>
                    <a:pt x="57539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726538" y="5791225"/>
              <a:ext cx="575945" cy="577215"/>
            </a:xfrm>
            <a:custGeom>
              <a:avLst/>
              <a:gdLst/>
              <a:ahLst/>
              <a:cxnLst/>
              <a:rect l="l" t="t" r="r" b="b"/>
              <a:pathLst>
                <a:path w="575945" h="577214">
                  <a:moveTo>
                    <a:pt x="229209" y="370141"/>
                  </a:moveTo>
                  <a:lnTo>
                    <a:pt x="178879" y="370141"/>
                  </a:lnTo>
                  <a:lnTo>
                    <a:pt x="178879" y="423481"/>
                  </a:lnTo>
                  <a:lnTo>
                    <a:pt x="157314" y="423481"/>
                  </a:lnTo>
                  <a:lnTo>
                    <a:pt x="157314" y="385381"/>
                  </a:lnTo>
                  <a:lnTo>
                    <a:pt x="146850" y="385381"/>
                  </a:lnTo>
                  <a:lnTo>
                    <a:pt x="146850" y="423481"/>
                  </a:lnTo>
                  <a:lnTo>
                    <a:pt x="126377" y="423481"/>
                  </a:lnTo>
                  <a:lnTo>
                    <a:pt x="126377" y="399351"/>
                  </a:lnTo>
                  <a:lnTo>
                    <a:pt x="115697" y="399351"/>
                  </a:lnTo>
                  <a:lnTo>
                    <a:pt x="115697" y="423481"/>
                  </a:lnTo>
                  <a:lnTo>
                    <a:pt x="95211" y="423481"/>
                  </a:lnTo>
                  <a:lnTo>
                    <a:pt x="95211" y="413321"/>
                  </a:lnTo>
                  <a:lnTo>
                    <a:pt x="84543" y="413321"/>
                  </a:lnTo>
                  <a:lnTo>
                    <a:pt x="84543" y="478091"/>
                  </a:lnTo>
                  <a:lnTo>
                    <a:pt x="95211" y="478091"/>
                  </a:lnTo>
                  <a:lnTo>
                    <a:pt x="95211" y="429831"/>
                  </a:lnTo>
                  <a:lnTo>
                    <a:pt x="115697" y="429831"/>
                  </a:lnTo>
                  <a:lnTo>
                    <a:pt x="115697" y="478091"/>
                  </a:lnTo>
                  <a:lnTo>
                    <a:pt x="126377" y="478091"/>
                  </a:lnTo>
                  <a:lnTo>
                    <a:pt x="126377" y="429831"/>
                  </a:lnTo>
                  <a:lnTo>
                    <a:pt x="146850" y="429831"/>
                  </a:lnTo>
                  <a:lnTo>
                    <a:pt x="146850" y="478091"/>
                  </a:lnTo>
                  <a:lnTo>
                    <a:pt x="157314" y="478091"/>
                  </a:lnTo>
                  <a:lnTo>
                    <a:pt x="157314" y="429831"/>
                  </a:lnTo>
                  <a:lnTo>
                    <a:pt x="178879" y="429831"/>
                  </a:lnTo>
                  <a:lnTo>
                    <a:pt x="178879" y="478091"/>
                  </a:lnTo>
                  <a:lnTo>
                    <a:pt x="189560" y="478091"/>
                  </a:lnTo>
                  <a:lnTo>
                    <a:pt x="189560" y="429831"/>
                  </a:lnTo>
                  <a:lnTo>
                    <a:pt x="189560" y="423481"/>
                  </a:lnTo>
                  <a:lnTo>
                    <a:pt x="189560" y="381571"/>
                  </a:lnTo>
                  <a:lnTo>
                    <a:pt x="218744" y="381571"/>
                  </a:lnTo>
                  <a:lnTo>
                    <a:pt x="218744" y="478091"/>
                  </a:lnTo>
                  <a:lnTo>
                    <a:pt x="229209" y="478091"/>
                  </a:lnTo>
                  <a:lnTo>
                    <a:pt x="229209" y="381571"/>
                  </a:lnTo>
                  <a:lnTo>
                    <a:pt x="229209" y="370141"/>
                  </a:lnTo>
                  <a:close/>
                </a:path>
                <a:path w="575945" h="577214">
                  <a:moveTo>
                    <a:pt x="233781" y="352361"/>
                  </a:moveTo>
                  <a:lnTo>
                    <a:pt x="174307" y="352361"/>
                  </a:lnTo>
                  <a:lnTo>
                    <a:pt x="178879" y="362521"/>
                  </a:lnTo>
                  <a:lnTo>
                    <a:pt x="229209" y="362521"/>
                  </a:lnTo>
                  <a:lnTo>
                    <a:pt x="233781" y="352361"/>
                  </a:lnTo>
                  <a:close/>
                </a:path>
                <a:path w="575945" h="577214">
                  <a:moveTo>
                    <a:pt x="267550" y="290131"/>
                  </a:moveTo>
                  <a:lnTo>
                    <a:pt x="258406" y="287591"/>
                  </a:lnTo>
                  <a:lnTo>
                    <a:pt x="246418" y="287591"/>
                  </a:lnTo>
                  <a:lnTo>
                    <a:pt x="234797" y="288861"/>
                  </a:lnTo>
                  <a:lnTo>
                    <a:pt x="222542" y="292671"/>
                  </a:lnTo>
                  <a:lnTo>
                    <a:pt x="209740" y="300291"/>
                  </a:lnTo>
                  <a:lnTo>
                    <a:pt x="196532" y="315531"/>
                  </a:lnTo>
                  <a:lnTo>
                    <a:pt x="196532" y="342201"/>
                  </a:lnTo>
                  <a:lnTo>
                    <a:pt x="199961" y="334581"/>
                  </a:lnTo>
                  <a:lnTo>
                    <a:pt x="211620" y="316801"/>
                  </a:lnTo>
                  <a:lnTo>
                    <a:pt x="233476" y="299021"/>
                  </a:lnTo>
                  <a:lnTo>
                    <a:pt x="267550" y="290131"/>
                  </a:lnTo>
                  <a:close/>
                </a:path>
                <a:path w="575945" h="577214">
                  <a:moveTo>
                    <a:pt x="277571" y="375221"/>
                  </a:moveTo>
                  <a:lnTo>
                    <a:pt x="277139" y="375221"/>
                  </a:lnTo>
                  <a:lnTo>
                    <a:pt x="267995" y="352361"/>
                  </a:lnTo>
                  <a:lnTo>
                    <a:pt x="277139" y="352361"/>
                  </a:lnTo>
                  <a:lnTo>
                    <a:pt x="267995" y="330771"/>
                  </a:lnTo>
                  <a:lnTo>
                    <a:pt x="277139" y="330771"/>
                  </a:lnTo>
                  <a:lnTo>
                    <a:pt x="269519" y="311721"/>
                  </a:lnTo>
                  <a:lnTo>
                    <a:pt x="267995" y="307911"/>
                  </a:lnTo>
                  <a:lnTo>
                    <a:pt x="253885" y="307911"/>
                  </a:lnTo>
                  <a:lnTo>
                    <a:pt x="240969" y="311721"/>
                  </a:lnTo>
                  <a:lnTo>
                    <a:pt x="228333" y="323151"/>
                  </a:lnTo>
                  <a:lnTo>
                    <a:pt x="228333" y="344741"/>
                  </a:lnTo>
                  <a:lnTo>
                    <a:pt x="230632" y="340931"/>
                  </a:lnTo>
                  <a:lnTo>
                    <a:pt x="237058" y="330771"/>
                  </a:lnTo>
                  <a:lnTo>
                    <a:pt x="246900" y="320611"/>
                  </a:lnTo>
                  <a:lnTo>
                    <a:pt x="259486" y="311721"/>
                  </a:lnTo>
                  <a:lnTo>
                    <a:pt x="266903" y="330771"/>
                  </a:lnTo>
                  <a:lnTo>
                    <a:pt x="257746" y="330771"/>
                  </a:lnTo>
                  <a:lnTo>
                    <a:pt x="266903" y="352361"/>
                  </a:lnTo>
                  <a:lnTo>
                    <a:pt x="257746" y="352361"/>
                  </a:lnTo>
                  <a:lnTo>
                    <a:pt x="266903" y="375221"/>
                  </a:lnTo>
                  <a:lnTo>
                    <a:pt x="266903" y="447611"/>
                  </a:lnTo>
                  <a:lnTo>
                    <a:pt x="242938" y="447611"/>
                  </a:lnTo>
                  <a:lnTo>
                    <a:pt x="242938" y="452691"/>
                  </a:lnTo>
                  <a:lnTo>
                    <a:pt x="266026" y="452691"/>
                  </a:lnTo>
                  <a:lnTo>
                    <a:pt x="251002" y="478091"/>
                  </a:lnTo>
                  <a:lnTo>
                    <a:pt x="262102" y="478091"/>
                  </a:lnTo>
                  <a:lnTo>
                    <a:pt x="277571" y="453961"/>
                  </a:lnTo>
                  <a:lnTo>
                    <a:pt x="277571" y="375221"/>
                  </a:lnTo>
                  <a:close/>
                </a:path>
                <a:path w="575945" h="577214">
                  <a:moveTo>
                    <a:pt x="321805" y="85661"/>
                  </a:moveTo>
                  <a:lnTo>
                    <a:pt x="302869" y="102171"/>
                  </a:lnTo>
                  <a:lnTo>
                    <a:pt x="292849" y="122491"/>
                  </a:lnTo>
                  <a:lnTo>
                    <a:pt x="288925" y="139001"/>
                  </a:lnTo>
                  <a:lnTo>
                    <a:pt x="288251" y="145351"/>
                  </a:lnTo>
                  <a:lnTo>
                    <a:pt x="287578" y="139001"/>
                  </a:lnTo>
                  <a:lnTo>
                    <a:pt x="283679" y="122491"/>
                  </a:lnTo>
                  <a:lnTo>
                    <a:pt x="273723" y="102171"/>
                  </a:lnTo>
                  <a:lnTo>
                    <a:pt x="254914" y="85661"/>
                  </a:lnTo>
                  <a:lnTo>
                    <a:pt x="254914" y="108521"/>
                  </a:lnTo>
                  <a:lnTo>
                    <a:pt x="273913" y="123761"/>
                  </a:lnTo>
                  <a:lnTo>
                    <a:pt x="283845" y="141541"/>
                  </a:lnTo>
                  <a:lnTo>
                    <a:pt x="287642" y="156781"/>
                  </a:lnTo>
                  <a:lnTo>
                    <a:pt x="288124" y="161861"/>
                  </a:lnTo>
                  <a:lnTo>
                    <a:pt x="288251" y="163131"/>
                  </a:lnTo>
                  <a:lnTo>
                    <a:pt x="302577" y="123761"/>
                  </a:lnTo>
                  <a:lnTo>
                    <a:pt x="321576" y="108521"/>
                  </a:lnTo>
                  <a:lnTo>
                    <a:pt x="321691" y="102171"/>
                  </a:lnTo>
                  <a:lnTo>
                    <a:pt x="321805" y="85661"/>
                  </a:lnTo>
                  <a:close/>
                </a:path>
                <a:path w="575945" h="577214">
                  <a:moveTo>
                    <a:pt x="348183" y="323151"/>
                  </a:moveTo>
                  <a:lnTo>
                    <a:pt x="335546" y="311721"/>
                  </a:lnTo>
                  <a:lnTo>
                    <a:pt x="322618" y="307911"/>
                  </a:lnTo>
                  <a:lnTo>
                    <a:pt x="308495" y="307911"/>
                  </a:lnTo>
                  <a:lnTo>
                    <a:pt x="299351" y="330771"/>
                  </a:lnTo>
                  <a:lnTo>
                    <a:pt x="308495" y="330771"/>
                  </a:lnTo>
                  <a:lnTo>
                    <a:pt x="299351" y="352361"/>
                  </a:lnTo>
                  <a:lnTo>
                    <a:pt x="308495" y="352361"/>
                  </a:lnTo>
                  <a:lnTo>
                    <a:pt x="299351" y="375221"/>
                  </a:lnTo>
                  <a:lnTo>
                    <a:pt x="299148" y="375221"/>
                  </a:lnTo>
                  <a:lnTo>
                    <a:pt x="299148" y="453961"/>
                  </a:lnTo>
                  <a:lnTo>
                    <a:pt x="314401" y="478091"/>
                  </a:lnTo>
                  <a:lnTo>
                    <a:pt x="325526" y="478091"/>
                  </a:lnTo>
                  <a:lnTo>
                    <a:pt x="310476" y="452691"/>
                  </a:lnTo>
                  <a:lnTo>
                    <a:pt x="333806" y="452691"/>
                  </a:lnTo>
                  <a:lnTo>
                    <a:pt x="333794" y="447611"/>
                  </a:lnTo>
                  <a:lnTo>
                    <a:pt x="309600" y="447611"/>
                  </a:lnTo>
                  <a:lnTo>
                    <a:pt x="309600" y="375221"/>
                  </a:lnTo>
                  <a:lnTo>
                    <a:pt x="318960" y="352361"/>
                  </a:lnTo>
                  <a:lnTo>
                    <a:pt x="309600" y="352361"/>
                  </a:lnTo>
                  <a:lnTo>
                    <a:pt x="318960" y="330771"/>
                  </a:lnTo>
                  <a:lnTo>
                    <a:pt x="309600" y="330771"/>
                  </a:lnTo>
                  <a:lnTo>
                    <a:pt x="317017" y="311721"/>
                  </a:lnTo>
                  <a:lnTo>
                    <a:pt x="329603" y="320611"/>
                  </a:lnTo>
                  <a:lnTo>
                    <a:pt x="339458" y="330771"/>
                  </a:lnTo>
                  <a:lnTo>
                    <a:pt x="345884" y="340931"/>
                  </a:lnTo>
                  <a:lnTo>
                    <a:pt x="348183" y="344741"/>
                  </a:lnTo>
                  <a:lnTo>
                    <a:pt x="348183" y="323151"/>
                  </a:lnTo>
                  <a:close/>
                </a:path>
                <a:path w="575945" h="577214">
                  <a:moveTo>
                    <a:pt x="361886" y="99631"/>
                  </a:moveTo>
                  <a:lnTo>
                    <a:pt x="335597" y="114871"/>
                  </a:lnTo>
                  <a:lnTo>
                    <a:pt x="311924" y="140271"/>
                  </a:lnTo>
                  <a:lnTo>
                    <a:pt x="294830" y="168211"/>
                  </a:lnTo>
                  <a:lnTo>
                    <a:pt x="288251" y="191071"/>
                  </a:lnTo>
                  <a:lnTo>
                    <a:pt x="281711" y="168211"/>
                  </a:lnTo>
                  <a:lnTo>
                    <a:pt x="264693" y="140271"/>
                  </a:lnTo>
                  <a:lnTo>
                    <a:pt x="241096" y="114871"/>
                  </a:lnTo>
                  <a:lnTo>
                    <a:pt x="214833" y="99631"/>
                  </a:lnTo>
                  <a:lnTo>
                    <a:pt x="214833" y="125031"/>
                  </a:lnTo>
                  <a:lnTo>
                    <a:pt x="245973" y="140271"/>
                  </a:lnTo>
                  <a:lnTo>
                    <a:pt x="269024" y="164401"/>
                  </a:lnTo>
                  <a:lnTo>
                    <a:pt x="283337" y="185991"/>
                  </a:lnTo>
                  <a:lnTo>
                    <a:pt x="288251" y="198691"/>
                  </a:lnTo>
                  <a:lnTo>
                    <a:pt x="291198" y="191071"/>
                  </a:lnTo>
                  <a:lnTo>
                    <a:pt x="293166" y="185991"/>
                  </a:lnTo>
                  <a:lnTo>
                    <a:pt x="307505" y="164401"/>
                  </a:lnTo>
                  <a:lnTo>
                    <a:pt x="330619" y="140271"/>
                  </a:lnTo>
                  <a:lnTo>
                    <a:pt x="361886" y="125031"/>
                  </a:lnTo>
                  <a:lnTo>
                    <a:pt x="361886" y="99631"/>
                  </a:lnTo>
                  <a:close/>
                </a:path>
                <a:path w="575945" h="577214">
                  <a:moveTo>
                    <a:pt x="379984" y="315531"/>
                  </a:moveTo>
                  <a:lnTo>
                    <a:pt x="366763" y="300291"/>
                  </a:lnTo>
                  <a:lnTo>
                    <a:pt x="353974" y="292671"/>
                  </a:lnTo>
                  <a:lnTo>
                    <a:pt x="341718" y="288861"/>
                  </a:lnTo>
                  <a:lnTo>
                    <a:pt x="330085" y="287591"/>
                  </a:lnTo>
                  <a:lnTo>
                    <a:pt x="318084" y="287591"/>
                  </a:lnTo>
                  <a:lnTo>
                    <a:pt x="309168" y="290131"/>
                  </a:lnTo>
                  <a:lnTo>
                    <a:pt x="343128" y="299021"/>
                  </a:lnTo>
                  <a:lnTo>
                    <a:pt x="364921" y="316801"/>
                  </a:lnTo>
                  <a:lnTo>
                    <a:pt x="376542" y="334581"/>
                  </a:lnTo>
                  <a:lnTo>
                    <a:pt x="379984" y="342201"/>
                  </a:lnTo>
                  <a:lnTo>
                    <a:pt x="379984" y="315531"/>
                  </a:lnTo>
                  <a:close/>
                </a:path>
                <a:path w="575945" h="577214">
                  <a:moveTo>
                    <a:pt x="402209" y="352361"/>
                  </a:moveTo>
                  <a:lnTo>
                    <a:pt x="342722" y="352361"/>
                  </a:lnTo>
                  <a:lnTo>
                    <a:pt x="347306" y="362521"/>
                  </a:lnTo>
                  <a:lnTo>
                    <a:pt x="397611" y="362521"/>
                  </a:lnTo>
                  <a:lnTo>
                    <a:pt x="402209" y="352361"/>
                  </a:lnTo>
                  <a:close/>
                </a:path>
                <a:path w="575945" h="577214">
                  <a:moveTo>
                    <a:pt x="402412" y="136461"/>
                  </a:moveTo>
                  <a:lnTo>
                    <a:pt x="351586" y="147891"/>
                  </a:lnTo>
                  <a:lnTo>
                    <a:pt x="316001" y="175831"/>
                  </a:lnTo>
                  <a:lnTo>
                    <a:pt x="295097" y="203771"/>
                  </a:lnTo>
                  <a:lnTo>
                    <a:pt x="288251" y="216471"/>
                  </a:lnTo>
                  <a:lnTo>
                    <a:pt x="281406" y="203771"/>
                  </a:lnTo>
                  <a:lnTo>
                    <a:pt x="260502" y="175831"/>
                  </a:lnTo>
                  <a:lnTo>
                    <a:pt x="224917" y="147891"/>
                  </a:lnTo>
                  <a:lnTo>
                    <a:pt x="174091" y="136461"/>
                  </a:lnTo>
                  <a:lnTo>
                    <a:pt x="174091" y="161861"/>
                  </a:lnTo>
                  <a:lnTo>
                    <a:pt x="226847" y="172021"/>
                  </a:lnTo>
                  <a:lnTo>
                    <a:pt x="262216" y="193611"/>
                  </a:lnTo>
                  <a:lnTo>
                    <a:pt x="282054" y="215201"/>
                  </a:lnTo>
                  <a:lnTo>
                    <a:pt x="288251" y="225361"/>
                  </a:lnTo>
                  <a:lnTo>
                    <a:pt x="293700" y="216471"/>
                  </a:lnTo>
                  <a:lnTo>
                    <a:pt x="294474" y="215201"/>
                  </a:lnTo>
                  <a:lnTo>
                    <a:pt x="314363" y="193611"/>
                  </a:lnTo>
                  <a:lnTo>
                    <a:pt x="349732" y="172021"/>
                  </a:lnTo>
                  <a:lnTo>
                    <a:pt x="402412" y="161861"/>
                  </a:lnTo>
                  <a:lnTo>
                    <a:pt x="402412" y="136461"/>
                  </a:lnTo>
                  <a:close/>
                </a:path>
                <a:path w="575945" h="577214">
                  <a:moveTo>
                    <a:pt x="415912" y="301561"/>
                  </a:moveTo>
                  <a:lnTo>
                    <a:pt x="410171" y="295211"/>
                  </a:lnTo>
                  <a:lnTo>
                    <a:pt x="394157" y="281241"/>
                  </a:lnTo>
                  <a:lnTo>
                    <a:pt x="374142" y="269811"/>
                  </a:lnTo>
                  <a:lnTo>
                    <a:pt x="369697" y="267271"/>
                  </a:lnTo>
                  <a:lnTo>
                    <a:pt x="338594" y="260921"/>
                  </a:lnTo>
                  <a:lnTo>
                    <a:pt x="316191" y="264731"/>
                  </a:lnTo>
                  <a:lnTo>
                    <a:pt x="300507" y="271081"/>
                  </a:lnTo>
                  <a:lnTo>
                    <a:pt x="291274" y="278701"/>
                  </a:lnTo>
                  <a:lnTo>
                    <a:pt x="288251" y="281241"/>
                  </a:lnTo>
                  <a:lnTo>
                    <a:pt x="285229" y="278701"/>
                  </a:lnTo>
                  <a:lnTo>
                    <a:pt x="275996" y="271081"/>
                  </a:lnTo>
                  <a:lnTo>
                    <a:pt x="272859" y="269811"/>
                  </a:lnTo>
                  <a:lnTo>
                    <a:pt x="260311" y="264731"/>
                  </a:lnTo>
                  <a:lnTo>
                    <a:pt x="206806" y="267271"/>
                  </a:lnTo>
                  <a:lnTo>
                    <a:pt x="166319" y="295211"/>
                  </a:lnTo>
                  <a:lnTo>
                    <a:pt x="160578" y="301561"/>
                  </a:lnTo>
                  <a:lnTo>
                    <a:pt x="160578" y="330771"/>
                  </a:lnTo>
                  <a:lnTo>
                    <a:pt x="167170" y="320611"/>
                  </a:lnTo>
                  <a:lnTo>
                    <a:pt x="185686" y="300291"/>
                  </a:lnTo>
                  <a:lnTo>
                    <a:pt x="214261" y="279971"/>
                  </a:lnTo>
                  <a:lnTo>
                    <a:pt x="251002" y="269811"/>
                  </a:lnTo>
                  <a:lnTo>
                    <a:pt x="265366" y="273621"/>
                  </a:lnTo>
                  <a:lnTo>
                    <a:pt x="277215" y="279971"/>
                  </a:lnTo>
                  <a:lnTo>
                    <a:pt x="285280" y="286321"/>
                  </a:lnTo>
                  <a:lnTo>
                    <a:pt x="288251" y="288861"/>
                  </a:lnTo>
                  <a:lnTo>
                    <a:pt x="291223" y="286321"/>
                  </a:lnTo>
                  <a:lnTo>
                    <a:pt x="297675" y="281241"/>
                  </a:lnTo>
                  <a:lnTo>
                    <a:pt x="299288" y="279971"/>
                  </a:lnTo>
                  <a:lnTo>
                    <a:pt x="311150" y="273621"/>
                  </a:lnTo>
                  <a:lnTo>
                    <a:pt x="362254" y="279971"/>
                  </a:lnTo>
                  <a:lnTo>
                    <a:pt x="409321" y="320611"/>
                  </a:lnTo>
                  <a:lnTo>
                    <a:pt x="415912" y="330771"/>
                  </a:lnTo>
                  <a:lnTo>
                    <a:pt x="415912" y="301561"/>
                  </a:lnTo>
                  <a:close/>
                </a:path>
                <a:path w="575945" h="577214">
                  <a:moveTo>
                    <a:pt x="426808" y="191071"/>
                  </a:moveTo>
                  <a:lnTo>
                    <a:pt x="423189" y="189801"/>
                  </a:lnTo>
                  <a:lnTo>
                    <a:pt x="413931" y="187261"/>
                  </a:lnTo>
                  <a:lnTo>
                    <a:pt x="401358" y="184721"/>
                  </a:lnTo>
                  <a:lnTo>
                    <a:pt x="387819" y="184721"/>
                  </a:lnTo>
                  <a:lnTo>
                    <a:pt x="343865" y="193611"/>
                  </a:lnTo>
                  <a:lnTo>
                    <a:pt x="312788" y="212661"/>
                  </a:lnTo>
                  <a:lnTo>
                    <a:pt x="294335" y="232981"/>
                  </a:lnTo>
                  <a:lnTo>
                    <a:pt x="288251" y="241871"/>
                  </a:lnTo>
                  <a:lnTo>
                    <a:pt x="282155" y="232981"/>
                  </a:lnTo>
                  <a:lnTo>
                    <a:pt x="263715" y="212661"/>
                  </a:lnTo>
                  <a:lnTo>
                    <a:pt x="253352" y="206311"/>
                  </a:lnTo>
                  <a:lnTo>
                    <a:pt x="232638" y="193611"/>
                  </a:lnTo>
                  <a:lnTo>
                    <a:pt x="188683" y="184721"/>
                  </a:lnTo>
                  <a:lnTo>
                    <a:pt x="175145" y="184721"/>
                  </a:lnTo>
                  <a:lnTo>
                    <a:pt x="162572" y="187261"/>
                  </a:lnTo>
                  <a:lnTo>
                    <a:pt x="153301" y="189801"/>
                  </a:lnTo>
                  <a:lnTo>
                    <a:pt x="149682" y="191071"/>
                  </a:lnTo>
                  <a:lnTo>
                    <a:pt x="149682" y="219011"/>
                  </a:lnTo>
                  <a:lnTo>
                    <a:pt x="153276" y="217741"/>
                  </a:lnTo>
                  <a:lnTo>
                    <a:pt x="163385" y="212661"/>
                  </a:lnTo>
                  <a:lnTo>
                    <a:pt x="179006" y="208851"/>
                  </a:lnTo>
                  <a:lnTo>
                    <a:pt x="235038" y="213931"/>
                  </a:lnTo>
                  <a:lnTo>
                    <a:pt x="281647" y="243141"/>
                  </a:lnTo>
                  <a:lnTo>
                    <a:pt x="288251" y="249491"/>
                  </a:lnTo>
                  <a:lnTo>
                    <a:pt x="294855" y="243141"/>
                  </a:lnTo>
                  <a:lnTo>
                    <a:pt x="296392" y="241871"/>
                  </a:lnTo>
                  <a:lnTo>
                    <a:pt x="313283" y="227901"/>
                  </a:lnTo>
                  <a:lnTo>
                    <a:pt x="341477" y="213931"/>
                  </a:lnTo>
                  <a:lnTo>
                    <a:pt x="377367" y="206311"/>
                  </a:lnTo>
                  <a:lnTo>
                    <a:pt x="397497" y="208851"/>
                  </a:lnTo>
                  <a:lnTo>
                    <a:pt x="413105" y="212661"/>
                  </a:lnTo>
                  <a:lnTo>
                    <a:pt x="423214" y="217741"/>
                  </a:lnTo>
                  <a:lnTo>
                    <a:pt x="426808" y="219011"/>
                  </a:lnTo>
                  <a:lnTo>
                    <a:pt x="426808" y="206311"/>
                  </a:lnTo>
                  <a:lnTo>
                    <a:pt x="426808" y="191071"/>
                  </a:lnTo>
                  <a:close/>
                </a:path>
                <a:path w="575945" h="577214">
                  <a:moveTo>
                    <a:pt x="441413" y="255841"/>
                  </a:moveTo>
                  <a:lnTo>
                    <a:pt x="435584" y="252031"/>
                  </a:lnTo>
                  <a:lnTo>
                    <a:pt x="418973" y="241871"/>
                  </a:lnTo>
                  <a:lnTo>
                    <a:pt x="392887" y="232981"/>
                  </a:lnTo>
                  <a:lnTo>
                    <a:pt x="358635" y="229171"/>
                  </a:lnTo>
                  <a:lnTo>
                    <a:pt x="328244" y="234251"/>
                  </a:lnTo>
                  <a:lnTo>
                    <a:pt x="306197" y="245681"/>
                  </a:lnTo>
                  <a:lnTo>
                    <a:pt x="292785" y="257111"/>
                  </a:lnTo>
                  <a:lnTo>
                    <a:pt x="288251" y="262191"/>
                  </a:lnTo>
                  <a:lnTo>
                    <a:pt x="283718" y="257111"/>
                  </a:lnTo>
                  <a:lnTo>
                    <a:pt x="270332" y="245681"/>
                  </a:lnTo>
                  <a:lnTo>
                    <a:pt x="263004" y="241871"/>
                  </a:lnTo>
                  <a:lnTo>
                    <a:pt x="248361" y="234251"/>
                  </a:lnTo>
                  <a:lnTo>
                    <a:pt x="218097" y="229171"/>
                  </a:lnTo>
                  <a:lnTo>
                    <a:pt x="183705" y="232981"/>
                  </a:lnTo>
                  <a:lnTo>
                    <a:pt x="157556" y="241871"/>
                  </a:lnTo>
                  <a:lnTo>
                    <a:pt x="140919" y="252031"/>
                  </a:lnTo>
                  <a:lnTo>
                    <a:pt x="135089" y="255841"/>
                  </a:lnTo>
                  <a:lnTo>
                    <a:pt x="135089" y="291401"/>
                  </a:lnTo>
                  <a:lnTo>
                    <a:pt x="142125" y="283781"/>
                  </a:lnTo>
                  <a:lnTo>
                    <a:pt x="161671" y="267271"/>
                  </a:lnTo>
                  <a:lnTo>
                    <a:pt x="191338" y="249491"/>
                  </a:lnTo>
                  <a:lnTo>
                    <a:pt x="228777" y="241871"/>
                  </a:lnTo>
                  <a:lnTo>
                    <a:pt x="253873" y="245681"/>
                  </a:lnTo>
                  <a:lnTo>
                    <a:pt x="272567" y="255841"/>
                  </a:lnTo>
                  <a:lnTo>
                    <a:pt x="284226" y="264731"/>
                  </a:lnTo>
                  <a:lnTo>
                    <a:pt x="288251" y="269811"/>
                  </a:lnTo>
                  <a:lnTo>
                    <a:pt x="292277" y="264731"/>
                  </a:lnTo>
                  <a:lnTo>
                    <a:pt x="295605" y="262191"/>
                  </a:lnTo>
                  <a:lnTo>
                    <a:pt x="303936" y="255841"/>
                  </a:lnTo>
                  <a:lnTo>
                    <a:pt x="322630" y="245681"/>
                  </a:lnTo>
                  <a:lnTo>
                    <a:pt x="347738" y="241871"/>
                  </a:lnTo>
                  <a:lnTo>
                    <a:pt x="385165" y="249491"/>
                  </a:lnTo>
                  <a:lnTo>
                    <a:pt x="414832" y="267271"/>
                  </a:lnTo>
                  <a:lnTo>
                    <a:pt x="434378" y="283781"/>
                  </a:lnTo>
                  <a:lnTo>
                    <a:pt x="441413" y="291401"/>
                  </a:lnTo>
                  <a:lnTo>
                    <a:pt x="441413" y="255841"/>
                  </a:lnTo>
                  <a:close/>
                </a:path>
                <a:path w="575945" h="577214">
                  <a:moveTo>
                    <a:pt x="491959" y="413321"/>
                  </a:moveTo>
                  <a:lnTo>
                    <a:pt x="481291" y="413321"/>
                  </a:lnTo>
                  <a:lnTo>
                    <a:pt x="481291" y="423481"/>
                  </a:lnTo>
                  <a:lnTo>
                    <a:pt x="460819" y="423481"/>
                  </a:lnTo>
                  <a:lnTo>
                    <a:pt x="460819" y="399351"/>
                  </a:lnTo>
                  <a:lnTo>
                    <a:pt x="450126" y="399351"/>
                  </a:lnTo>
                  <a:lnTo>
                    <a:pt x="450126" y="423481"/>
                  </a:lnTo>
                  <a:lnTo>
                    <a:pt x="429653" y="423481"/>
                  </a:lnTo>
                  <a:lnTo>
                    <a:pt x="429653" y="385381"/>
                  </a:lnTo>
                  <a:lnTo>
                    <a:pt x="419188" y="385381"/>
                  </a:lnTo>
                  <a:lnTo>
                    <a:pt x="419188" y="423481"/>
                  </a:lnTo>
                  <a:lnTo>
                    <a:pt x="397611" y="423481"/>
                  </a:lnTo>
                  <a:lnTo>
                    <a:pt x="397611" y="381571"/>
                  </a:lnTo>
                  <a:lnTo>
                    <a:pt x="397611" y="370141"/>
                  </a:lnTo>
                  <a:lnTo>
                    <a:pt x="347306" y="370141"/>
                  </a:lnTo>
                  <a:lnTo>
                    <a:pt x="347306" y="478091"/>
                  </a:lnTo>
                  <a:lnTo>
                    <a:pt x="357759" y="478091"/>
                  </a:lnTo>
                  <a:lnTo>
                    <a:pt x="357759" y="381571"/>
                  </a:lnTo>
                  <a:lnTo>
                    <a:pt x="387159" y="381571"/>
                  </a:lnTo>
                  <a:lnTo>
                    <a:pt x="387159" y="478091"/>
                  </a:lnTo>
                  <a:lnTo>
                    <a:pt x="397611" y="478091"/>
                  </a:lnTo>
                  <a:lnTo>
                    <a:pt x="397611" y="429831"/>
                  </a:lnTo>
                  <a:lnTo>
                    <a:pt x="419188" y="429831"/>
                  </a:lnTo>
                  <a:lnTo>
                    <a:pt x="419188" y="478091"/>
                  </a:lnTo>
                  <a:lnTo>
                    <a:pt x="429653" y="478091"/>
                  </a:lnTo>
                  <a:lnTo>
                    <a:pt x="429653" y="429831"/>
                  </a:lnTo>
                  <a:lnTo>
                    <a:pt x="450126" y="429831"/>
                  </a:lnTo>
                  <a:lnTo>
                    <a:pt x="450126" y="478091"/>
                  </a:lnTo>
                  <a:lnTo>
                    <a:pt x="460819" y="478091"/>
                  </a:lnTo>
                  <a:lnTo>
                    <a:pt x="460819" y="429831"/>
                  </a:lnTo>
                  <a:lnTo>
                    <a:pt x="481291" y="429831"/>
                  </a:lnTo>
                  <a:lnTo>
                    <a:pt x="481291" y="478091"/>
                  </a:lnTo>
                  <a:lnTo>
                    <a:pt x="491959" y="478091"/>
                  </a:lnTo>
                  <a:lnTo>
                    <a:pt x="491959" y="429831"/>
                  </a:lnTo>
                  <a:lnTo>
                    <a:pt x="491959" y="423481"/>
                  </a:lnTo>
                  <a:lnTo>
                    <a:pt x="491959" y="413321"/>
                  </a:lnTo>
                  <a:close/>
                </a:path>
                <a:path w="575945" h="577214">
                  <a:moveTo>
                    <a:pt x="575398" y="10617"/>
                  </a:moveTo>
                  <a:lnTo>
                    <a:pt x="565378" y="10617"/>
                  </a:lnTo>
                  <a:lnTo>
                    <a:pt x="565378" y="566661"/>
                  </a:lnTo>
                  <a:lnTo>
                    <a:pt x="575398" y="566661"/>
                  </a:lnTo>
                  <a:lnTo>
                    <a:pt x="575398" y="10617"/>
                  </a:lnTo>
                  <a:close/>
                </a:path>
                <a:path w="575945" h="577214">
                  <a:moveTo>
                    <a:pt x="57539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566750"/>
                  </a:lnTo>
                  <a:lnTo>
                    <a:pt x="12" y="576910"/>
                  </a:lnTo>
                  <a:lnTo>
                    <a:pt x="575398" y="576910"/>
                  </a:lnTo>
                  <a:lnTo>
                    <a:pt x="575398" y="566750"/>
                  </a:lnTo>
                  <a:lnTo>
                    <a:pt x="10033" y="566750"/>
                  </a:lnTo>
                  <a:lnTo>
                    <a:pt x="10033" y="10160"/>
                  </a:lnTo>
                  <a:lnTo>
                    <a:pt x="575398" y="10160"/>
                  </a:lnTo>
                  <a:lnTo>
                    <a:pt x="5753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27018" y="5879477"/>
              <a:ext cx="2191359" cy="400746"/>
            </a:xfrm>
            <a:prstGeom prst="rect">
              <a:avLst/>
            </a:prstGeom>
          </p:spPr>
        </p:pic>
      </p:grp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3967353" y="1592021"/>
            <a:ext cx="424243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FFFFFF"/>
                </a:solidFill>
              </a:rPr>
              <a:t>CONTACT</a:t>
            </a:r>
            <a:r>
              <a:rPr sz="6000" spc="-225" dirty="0">
                <a:solidFill>
                  <a:srgbClr val="FFFFFF"/>
                </a:solidFill>
              </a:rPr>
              <a:t> </a:t>
            </a:r>
            <a:r>
              <a:rPr sz="6000" spc="-20" dirty="0">
                <a:solidFill>
                  <a:srgbClr val="FFFFFF"/>
                </a:solidFill>
              </a:rPr>
              <a:t>INFO</a:t>
            </a:r>
            <a:endParaRPr sz="6000"/>
          </a:p>
        </p:txBody>
      </p:sp>
      <p:sp>
        <p:nvSpPr>
          <p:cNvPr id="8" name="object 8"/>
          <p:cNvSpPr txBox="1"/>
          <p:nvPr/>
        </p:nvSpPr>
        <p:spPr>
          <a:xfrm>
            <a:off x="910844" y="3566681"/>
            <a:ext cx="6492875" cy="2305685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Cliff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B.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Murphy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Director,</a:t>
            </a:r>
            <a:r>
              <a:rPr sz="24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Operations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4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Enrollment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endParaRPr sz="2400">
              <a:latin typeface="Arial"/>
              <a:cs typeface="Arial"/>
            </a:endParaRPr>
          </a:p>
          <a:p>
            <a:pPr marL="12700" marR="1600200">
              <a:lnSpc>
                <a:spcPts val="3600"/>
              </a:lnSpc>
              <a:spcBef>
                <a:spcPts val="229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Office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Undergraduate</a:t>
            </a:r>
            <a:r>
              <a:rPr sz="24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Admissions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803-777-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4894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400" spc="-10" dirty="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cliff.murphy@sc.edu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206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Impact</vt:lpstr>
      <vt:lpstr>Office Theme</vt:lpstr>
      <vt:lpstr>VERTO EDUCATION PARTNERSHIP</vt:lpstr>
      <vt:lpstr>VERTO EDUCATION PARTNERSHIP</vt:lpstr>
      <vt:lpstr>GAMECOCK VERTO SEMESTER</vt:lpstr>
      <vt:lpstr>VERTO DIRECT TRANSFER</vt:lpstr>
      <vt:lpstr>Questions?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Mcconville, Sara</dc:creator>
  <cp:lastModifiedBy>Jerald, Sarah</cp:lastModifiedBy>
  <cp:revision>1</cp:revision>
  <dcterms:created xsi:type="dcterms:W3CDTF">2026-03-16T17:30:10Z</dcterms:created>
  <dcterms:modified xsi:type="dcterms:W3CDTF">2026-03-16T17:36:08Z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2026-03-16T00:00:00Z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_MarkAsFinal">
    <vt:bool>true</vt:bool>
  </property>
</Properties>
</file>